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4" r:id="rId2"/>
    <p:sldId id="256" r:id="rId3"/>
    <p:sldId id="281" r:id="rId4"/>
    <p:sldId id="282" r:id="rId5"/>
    <p:sldId id="283" r:id="rId6"/>
    <p:sldId id="279" r:id="rId7"/>
    <p:sldId id="285" r:id="rId8"/>
    <p:sldId id="286" r:id="rId9"/>
    <p:sldId id="287" r:id="rId10"/>
    <p:sldId id="288" r:id="rId11"/>
    <p:sldId id="289" r:id="rId12"/>
    <p:sldId id="290" r:id="rId13"/>
    <p:sldId id="291" r:id="rId14"/>
    <p:sldId id="292" r:id="rId15"/>
    <p:sldId id="293" r:id="rId16"/>
    <p:sldId id="294" r:id="rId17"/>
    <p:sldId id="295" r:id="rId18"/>
    <p:sldId id="278" r:id="rId19"/>
    <p:sldId id="259" r:id="rId20"/>
    <p:sldId id="262" r:id="rId21"/>
    <p:sldId id="266" r:id="rId22"/>
    <p:sldId id="267" r:id="rId23"/>
    <p:sldId id="268" r:id="rId24"/>
    <p:sldId id="273" r:id="rId25"/>
    <p:sldId id="275" r:id="rId26"/>
    <p:sldId id="276" r:id="rId27"/>
    <p:sldId id="27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88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6EF820-9663-49E8-81E3-7CE72E000113}" type="datetimeFigureOut">
              <a:rPr lang="en-US" smtClean="0"/>
              <a:pPr/>
              <a:t>8/13/2014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18B5A-CE3C-4D7B-8F54-5D40342B6CE5}" type="slidenum">
              <a:rPr lang="en-US" smtClean="0"/>
              <a:pPr/>
              <a:t>‹#›</a:t>
            </a:fld>
            <a:endParaRPr lang="en-US"/>
          </a:p>
        </p:txBody>
      </p:sp>
    </p:spTree>
    <p:extLst>
      <p:ext uri="{BB962C8B-B14F-4D97-AF65-F5344CB8AC3E}">
        <p14:creationId xmlns:p14="http://schemas.microsoft.com/office/powerpoint/2010/main" val="16485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dobe Caslon Pro" pitchFamily="18" charset="0"/>
              </a:rPr>
              <a:t>“Descriptive</a:t>
            </a:r>
            <a:r>
              <a:rPr lang="en-US" baseline="0" dirty="0" smtClean="0">
                <a:latin typeface="Adobe Caslon Pro" pitchFamily="18" charset="0"/>
              </a:rPr>
              <a:t> bibliography may be defined as the close physical description of books and other printed objects: a systematic report concerning their type, paper, printing, illustrations, and binding, and the relation between their physical characteristics and the circumstances of their authorship, publication, distribution, and readership.”</a:t>
            </a:r>
          </a:p>
          <a:p>
            <a:r>
              <a:rPr lang="en-US" baseline="0" dirty="0" smtClean="0">
                <a:latin typeface="Adobe Caslon Pro" pitchFamily="18" charset="0"/>
              </a:rPr>
              <a:t>--Richard Noble &amp; David Gants (RBS course description)</a:t>
            </a:r>
          </a:p>
          <a:p>
            <a:endParaRPr lang="en-US" baseline="0" dirty="0" smtClean="0">
              <a:latin typeface="Adobe Caslon Pro" pitchFamily="18" charset="0"/>
            </a:endParaRPr>
          </a:p>
          <a:p>
            <a:r>
              <a:rPr lang="en-US" baseline="0" dirty="0" smtClean="0">
                <a:latin typeface="Adobe Caslon Pro" pitchFamily="18" charset="0"/>
              </a:rPr>
              <a:t>Or, “the reverse engineering of the book, back to the original printed sheet”.</a:t>
            </a:r>
          </a:p>
          <a:p>
            <a:endParaRPr lang="en-US" baseline="0" dirty="0" smtClean="0">
              <a:latin typeface="Adobe Caslon Pro" pitchFamily="18" charset="0"/>
            </a:endParaRPr>
          </a:p>
          <a:p>
            <a:r>
              <a:rPr lang="en-US" dirty="0" smtClean="0">
                <a:latin typeface="Adobe Caslon Pro" pitchFamily="18" charset="0"/>
              </a:rPr>
              <a:t>The full sheet</a:t>
            </a:r>
            <a:r>
              <a:rPr lang="en-US" baseline="0" dirty="0" smtClean="0">
                <a:latin typeface="Adobe Caslon Pro" pitchFamily="18" charset="0"/>
              </a:rPr>
              <a:t> is the printer’s unit.</a:t>
            </a:r>
          </a:p>
          <a:p>
            <a:endParaRPr lang="en-US" baseline="0" dirty="0" smtClean="0">
              <a:latin typeface="Adobe Caslon Pro" pitchFamily="18" charset="0"/>
            </a:endParaRPr>
          </a:p>
          <a:p>
            <a:r>
              <a:rPr lang="en-US" baseline="0" dirty="0" smtClean="0">
                <a:latin typeface="Adobe Caslon Pro" pitchFamily="18" charset="0"/>
              </a:rPr>
              <a:t>The description of a book printed during the hand-press period (before 1800) begins with a statement of its </a:t>
            </a:r>
            <a:r>
              <a:rPr lang="en-US" b="1" baseline="0" dirty="0" smtClean="0">
                <a:latin typeface="Adobe Caslon Pro" pitchFamily="18" charset="0"/>
              </a:rPr>
              <a:t>format</a:t>
            </a:r>
            <a:r>
              <a:rPr lang="en-US" baseline="0" dirty="0" smtClean="0">
                <a:latin typeface="Adobe Caslon Pro" pitchFamily="18" charset="0"/>
              </a:rPr>
              <a:t> (the relationship between the </a:t>
            </a:r>
            <a:r>
              <a:rPr lang="en-US" i="1" baseline="0" dirty="0" smtClean="0">
                <a:latin typeface="Adobe Caslon Pro" pitchFamily="18" charset="0"/>
              </a:rPr>
              <a:t>sheets</a:t>
            </a:r>
            <a:r>
              <a:rPr lang="en-US" baseline="0" dirty="0" smtClean="0">
                <a:latin typeface="Adobe Caslon Pro" pitchFamily="18" charset="0"/>
              </a:rPr>
              <a:t> of paper on which it was printed and the individual </a:t>
            </a:r>
            <a:r>
              <a:rPr lang="en-US" i="1" baseline="0" dirty="0" smtClean="0">
                <a:latin typeface="Adobe Caslon Pro" pitchFamily="18" charset="0"/>
              </a:rPr>
              <a:t>leaves</a:t>
            </a:r>
            <a:r>
              <a:rPr lang="en-US" baseline="0" dirty="0" smtClean="0">
                <a:latin typeface="Adobe Caslon Pro" pitchFamily="18" charset="0"/>
              </a:rPr>
              <a:t> created when the sheets were folded into </a:t>
            </a:r>
            <a:r>
              <a:rPr lang="en-US" i="1" baseline="0" dirty="0" smtClean="0">
                <a:latin typeface="Adobe Caslon Pro" pitchFamily="18" charset="0"/>
              </a:rPr>
              <a:t>gatherings</a:t>
            </a:r>
            <a:r>
              <a:rPr lang="en-US" baseline="0" dirty="0" smtClean="0">
                <a:latin typeface="Adobe Caslon Pro" pitchFamily="18" charset="0"/>
              </a:rPr>
              <a:t>) </a:t>
            </a:r>
          </a:p>
          <a:p>
            <a:endParaRPr lang="en-US" baseline="0" dirty="0" smtClean="0">
              <a:latin typeface="Adobe Caslon Pro" pitchFamily="18" charset="0"/>
            </a:endParaRPr>
          </a:p>
          <a:p>
            <a:r>
              <a:rPr lang="en-US" dirty="0" smtClean="0">
                <a:latin typeface="Adobe Caslon Pro" pitchFamily="18" charset="0"/>
              </a:rPr>
              <a:t>Common formats:</a:t>
            </a:r>
          </a:p>
          <a:p>
            <a:r>
              <a:rPr lang="en-US" dirty="0" smtClean="0">
                <a:latin typeface="Adobe Caslon Pro" pitchFamily="18" charset="0"/>
              </a:rPr>
              <a:t>Folio (2</a:t>
            </a:r>
            <a:r>
              <a:rPr lang="en-US" baseline="30000" dirty="0" smtClean="0">
                <a:latin typeface="Adobe Caslon Pro" pitchFamily="18" charset="0"/>
              </a:rPr>
              <a:t>0</a:t>
            </a:r>
            <a:r>
              <a:rPr lang="en-US" dirty="0" smtClean="0">
                <a:latin typeface="Adobe Caslon Pro" pitchFamily="18" charset="0"/>
              </a:rPr>
              <a:t>): A book made up of sheets folded once</a:t>
            </a:r>
            <a:r>
              <a:rPr lang="en-US" baseline="0" dirty="0" smtClean="0">
                <a:latin typeface="Adobe Caslon Pro" pitchFamily="18" charset="0"/>
              </a:rPr>
              <a:t> (across the longer side) giving two leaves or four pages per sheet (two leaves/sheet) -- the resulting size being half that of the original sheet.</a:t>
            </a:r>
          </a:p>
          <a:p>
            <a:r>
              <a:rPr lang="en-US" baseline="0" dirty="0" smtClean="0">
                <a:latin typeface="Adobe Caslon Pro" pitchFamily="18" charset="0"/>
              </a:rPr>
              <a:t>Quarto (4</a:t>
            </a:r>
            <a:r>
              <a:rPr lang="en-US" baseline="30000" dirty="0" smtClean="0">
                <a:latin typeface="Adobe Caslon Pro" pitchFamily="18" charset="0"/>
              </a:rPr>
              <a:t>0</a:t>
            </a:r>
            <a:r>
              <a:rPr lang="en-US" baseline="0" dirty="0" smtClean="0">
                <a:latin typeface="Adobe Caslon Pro" pitchFamily="18" charset="0"/>
              </a:rPr>
              <a:t>): sheets folded twice (making four leaves/sheet)</a:t>
            </a:r>
          </a:p>
          <a:p>
            <a:r>
              <a:rPr lang="en-US" baseline="0" dirty="0" smtClean="0">
                <a:latin typeface="Adobe Caslon Pro" pitchFamily="18" charset="0"/>
              </a:rPr>
              <a:t>Octavo (8</a:t>
            </a:r>
            <a:r>
              <a:rPr lang="en-US" baseline="30000" dirty="0" smtClean="0">
                <a:latin typeface="Adobe Caslon Pro" pitchFamily="18" charset="0"/>
              </a:rPr>
              <a:t>0</a:t>
            </a:r>
            <a:r>
              <a:rPr lang="en-US" baseline="0" dirty="0" smtClean="0">
                <a:latin typeface="Adobe Caslon Pro" pitchFamily="18" charset="0"/>
              </a:rPr>
              <a:t>): sheets folded three times (making eight leaves/sheet)</a:t>
            </a:r>
          </a:p>
          <a:p>
            <a:endParaRPr lang="en-US" baseline="0" dirty="0" smtClean="0">
              <a:latin typeface="Adobe Caslon Pro" pitchFamily="18" charset="0"/>
            </a:endParaRPr>
          </a:p>
          <a:p>
            <a:r>
              <a:rPr lang="en-US" baseline="0" dirty="0" err="1" smtClean="0">
                <a:latin typeface="Adobe Caslon Pro" pitchFamily="18" charset="0"/>
              </a:rPr>
              <a:t>Duocecimo</a:t>
            </a:r>
            <a:r>
              <a:rPr lang="en-US" baseline="0" dirty="0" smtClean="0">
                <a:latin typeface="Adobe Caslon Pro" pitchFamily="18" charset="0"/>
              </a:rPr>
              <a:t> (12</a:t>
            </a:r>
            <a:r>
              <a:rPr lang="en-US" baseline="30000" dirty="0" smtClean="0">
                <a:latin typeface="Adobe Caslon Pro" pitchFamily="18" charset="0"/>
              </a:rPr>
              <a:t>0</a:t>
            </a:r>
            <a:r>
              <a:rPr lang="en-US" baseline="0" dirty="0" smtClean="0">
                <a:latin typeface="Adobe Caslon Pro" pitchFamily="18" charset="0"/>
              </a:rPr>
              <a:t>): The Binder must cut or fold the sheet across its long side into thirds, and then fold the sheet twice the other way, making twelve leaves, twenty-four pages.</a:t>
            </a:r>
          </a:p>
          <a:p>
            <a:endParaRPr lang="en-US" baseline="0" dirty="0" smtClean="0">
              <a:latin typeface="Adobe Caslon Pro" pitchFamily="18" charset="0"/>
            </a:endParaRPr>
          </a:p>
          <a:p>
            <a:r>
              <a:rPr lang="en-US" baseline="0" dirty="0" smtClean="0">
                <a:latin typeface="Adobe Caslon Pro" pitchFamily="18" charset="0"/>
              </a:rPr>
              <a:t>Common duodecimos were folded by removing the </a:t>
            </a:r>
            <a:r>
              <a:rPr lang="en-US" baseline="0" dirty="0" err="1" smtClean="0">
                <a:latin typeface="Adobe Caslon Pro" pitchFamily="18" charset="0"/>
              </a:rPr>
              <a:t>offcut</a:t>
            </a:r>
            <a:r>
              <a:rPr lang="en-US" baseline="0" dirty="0" smtClean="0">
                <a:latin typeface="Adobe Caslon Pro" pitchFamily="18" charset="0"/>
              </a:rPr>
              <a:t> (along the line indicated) which was then folded up separately and </a:t>
            </a:r>
            <a:r>
              <a:rPr lang="en-US" baseline="0" dirty="0" err="1" smtClean="0">
                <a:latin typeface="Adobe Caslon Pro" pitchFamily="18" charset="0"/>
              </a:rPr>
              <a:t>quired</a:t>
            </a:r>
            <a:r>
              <a:rPr lang="en-US" baseline="0" dirty="0" smtClean="0">
                <a:latin typeface="Adobe Caslon Pro" pitchFamily="18" charset="0"/>
              </a:rPr>
              <a:t> or “tucked” inside (in 8s and 4s alongside) the remainder of the folded sheet.</a:t>
            </a:r>
          </a:p>
          <a:p>
            <a:endParaRPr lang="en-US" baseline="0" dirty="0" smtClean="0">
              <a:latin typeface="Adobe Caslon Pro" pitchFamily="18" charset="0"/>
            </a:endParaRPr>
          </a:p>
          <a:p>
            <a:r>
              <a:rPr lang="en-US" baseline="0" dirty="0" smtClean="0">
                <a:latin typeface="Adobe Caslon Pro" pitchFamily="18" charset="0"/>
              </a:rPr>
              <a:t>Watermark: (1) common 12</a:t>
            </a:r>
            <a:r>
              <a:rPr lang="en-US" baseline="30000" dirty="0" smtClean="0">
                <a:latin typeface="Adobe Caslon Pro" pitchFamily="18" charset="0"/>
              </a:rPr>
              <a:t>0</a:t>
            </a:r>
            <a:r>
              <a:rPr lang="en-US" baseline="0" dirty="0" smtClean="0">
                <a:latin typeface="Adobe Caslon Pro" pitchFamily="18" charset="0"/>
              </a:rPr>
              <a:t> whole sheets: at the upper fore-edge of leaves 7 and 8, or of leaves 11 and 12.</a:t>
            </a:r>
            <a:endParaRPr lang="en-US" dirty="0" smtClean="0">
              <a:latin typeface="Adobe Caslon Pro" pitchFamily="18" charset="0"/>
            </a:endParaRPr>
          </a:p>
          <a:p>
            <a:endParaRPr lang="en-US" dirty="0">
              <a:latin typeface="Adobe Caslon Pro" pitchFamily="18" charset="0"/>
            </a:endParaRPr>
          </a:p>
        </p:txBody>
      </p:sp>
      <p:sp>
        <p:nvSpPr>
          <p:cNvPr id="4" name="Slide Number Placeholder 3"/>
          <p:cNvSpPr>
            <a:spLocks noGrp="1"/>
          </p:cNvSpPr>
          <p:nvPr>
            <p:ph type="sldNum" sz="quarter" idx="10"/>
          </p:nvPr>
        </p:nvSpPr>
        <p:spPr/>
        <p:txBody>
          <a:bodyPr/>
          <a:lstStyle/>
          <a:p>
            <a:fld id="{26DCD6F7-66F6-447E-86F8-2449D73E9FAD}"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dobe Caslon Pro" pitchFamily="18" charset="0"/>
              </a:rPr>
              <a:t>Left: Colored lithograph</a:t>
            </a:r>
            <a:r>
              <a:rPr lang="en-US" baseline="0" dirty="0" smtClean="0">
                <a:latin typeface="Adobe Caslon Pro" pitchFamily="18" charset="0"/>
              </a:rPr>
              <a:t> by Joseph </a:t>
            </a:r>
            <a:r>
              <a:rPr lang="en-US" baseline="0" dirty="0" err="1" smtClean="0">
                <a:latin typeface="Adobe Caslon Pro" pitchFamily="18" charset="0"/>
              </a:rPr>
              <a:t>Bouvier</a:t>
            </a:r>
            <a:r>
              <a:rPr lang="en-US" baseline="0" dirty="0" smtClean="0">
                <a:latin typeface="Adobe Caslon Pro" pitchFamily="18" charset="0"/>
              </a:rPr>
              <a:t> from a drawing by </a:t>
            </a:r>
            <a:r>
              <a:rPr lang="en-US" baseline="0" dirty="0" err="1" smtClean="0">
                <a:latin typeface="Adobe Caslon Pro" pitchFamily="18" charset="0"/>
              </a:rPr>
              <a:t>Bouvier</a:t>
            </a:r>
            <a:r>
              <a:rPr lang="en-US" baseline="0" dirty="0" smtClean="0">
                <a:latin typeface="Adobe Caslon Pro" pitchFamily="18" charset="0"/>
              </a:rPr>
              <a:t>. London: T. McLean, July 6</a:t>
            </a:r>
            <a:r>
              <a:rPr lang="en-US" baseline="30000" dirty="0" smtClean="0">
                <a:latin typeface="Adobe Caslon Pro" pitchFamily="18" charset="0"/>
              </a:rPr>
              <a:t>th</a:t>
            </a:r>
            <a:r>
              <a:rPr lang="en-US" baseline="0" dirty="0" smtClean="0">
                <a:latin typeface="Adobe Caslon Pro" pitchFamily="18" charset="0"/>
              </a:rPr>
              <a:t> 1840.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dobe Caslon Pro" pitchFamily="18" charset="0"/>
            </a:endParaRPr>
          </a:p>
          <a:p>
            <a:r>
              <a:rPr lang="en-US" dirty="0" smtClean="0">
                <a:latin typeface="Adobe Caslon Pro" pitchFamily="18" charset="0"/>
              </a:rPr>
              <a:t>Right: Grand Mazurkas, composed for, and dedicated to Mad(</a:t>
            </a:r>
            <a:r>
              <a:rPr lang="en-US" dirty="0" err="1" smtClean="0">
                <a:latin typeface="Adobe Caslon Pro" pitchFamily="18" charset="0"/>
              </a:rPr>
              <a:t>lle</a:t>
            </a:r>
            <a:r>
              <a:rPr lang="en-US" dirty="0" smtClean="0">
                <a:latin typeface="Adobe Caslon Pro" pitchFamily="18" charset="0"/>
              </a:rPr>
              <a:t>) Fanny </a:t>
            </a:r>
            <a:r>
              <a:rPr lang="en-US" dirty="0" err="1" smtClean="0">
                <a:latin typeface="Adobe Caslon Pro" pitchFamily="18" charset="0"/>
              </a:rPr>
              <a:t>Elssler</a:t>
            </a:r>
            <a:r>
              <a:rPr lang="en-US" baseline="0" dirty="0" smtClean="0">
                <a:latin typeface="Adobe Caslon Pro" pitchFamily="18" charset="0"/>
              </a:rPr>
              <a:t> (artist’s name removed, or unsigned)</a:t>
            </a:r>
          </a:p>
          <a:p>
            <a:r>
              <a:rPr lang="en-US" baseline="0" dirty="0" smtClean="0">
                <a:latin typeface="Adobe Caslon Pro" pitchFamily="18" charset="0"/>
              </a:rPr>
              <a:t>Firm of Benjamin W. Thayer (1814-1875): in operation from 1840 to 1851; he often worked in association with John H. </a:t>
            </a:r>
            <a:r>
              <a:rPr lang="en-US" baseline="0" dirty="0" err="1" smtClean="0">
                <a:latin typeface="Adobe Caslon Pro" pitchFamily="18" charset="0"/>
              </a:rPr>
              <a:t>Bufford</a:t>
            </a:r>
            <a:r>
              <a:rPr lang="en-US" baseline="0" dirty="0" smtClean="0">
                <a:latin typeface="Adobe Caslon Pro" pitchFamily="18" charset="0"/>
              </a:rPr>
              <a:t>, artist and lithographer also based in Boston (and related to B.W. Thayer)</a:t>
            </a:r>
            <a:endParaRPr lang="en-US" dirty="0">
              <a:latin typeface="Adobe Caslon Pro" pitchFamily="18" charset="0"/>
            </a:endParaRPr>
          </a:p>
        </p:txBody>
      </p:sp>
      <p:sp>
        <p:nvSpPr>
          <p:cNvPr id="4" name="Slide Number Placeholder 3"/>
          <p:cNvSpPr>
            <a:spLocks noGrp="1"/>
          </p:cNvSpPr>
          <p:nvPr>
            <p:ph type="sldNum" sz="quarter" idx="10"/>
          </p:nvPr>
        </p:nvSpPr>
        <p:spPr/>
        <p:txBody>
          <a:bodyPr/>
          <a:lstStyle/>
          <a:p>
            <a:fld id="{26DCD6F7-66F6-447E-86F8-2449D73E9FAD}"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dobe Caslon Pro" pitchFamily="18" charset="0"/>
              </a:rPr>
              <a:t>The Three, or Four</a:t>
            </a:r>
            <a:r>
              <a:rPr lang="en-US" baseline="0" dirty="0" smtClean="0">
                <a:latin typeface="Adobe Caslon Pro" pitchFamily="18" charset="0"/>
              </a:rPr>
              <a:t> Graces: </a:t>
            </a:r>
            <a:r>
              <a:rPr lang="en-US" baseline="0" dirty="0" err="1" smtClean="0">
                <a:latin typeface="Adobe Caslon Pro" pitchFamily="18" charset="0"/>
              </a:rPr>
              <a:t>Taglioni</a:t>
            </a:r>
            <a:r>
              <a:rPr lang="en-US" baseline="0" dirty="0" smtClean="0">
                <a:latin typeface="Adobe Caslon Pro" pitchFamily="18" charset="0"/>
              </a:rPr>
              <a:t>, </a:t>
            </a:r>
            <a:r>
              <a:rPr lang="en-US" baseline="0" dirty="0" err="1" smtClean="0">
                <a:latin typeface="Adobe Caslon Pro" pitchFamily="18" charset="0"/>
              </a:rPr>
              <a:t>Elssler</a:t>
            </a:r>
            <a:r>
              <a:rPr lang="en-US" baseline="0" dirty="0" smtClean="0">
                <a:latin typeface="Adobe Caslon Pro" pitchFamily="18" charset="0"/>
              </a:rPr>
              <a:t>, and </a:t>
            </a:r>
            <a:r>
              <a:rPr lang="en-US" baseline="0" dirty="0" err="1" smtClean="0">
                <a:latin typeface="Adobe Caslon Pro" pitchFamily="18" charset="0"/>
              </a:rPr>
              <a:t>Grisi</a:t>
            </a:r>
            <a:r>
              <a:rPr lang="en-US" baseline="0" dirty="0" smtClean="0">
                <a:latin typeface="Adobe Caslon Pro" pitchFamily="18" charset="0"/>
              </a:rPr>
              <a:t> (not Cerrito). George Chaffee. </a:t>
            </a:r>
            <a:r>
              <a:rPr lang="en-US" i="1" baseline="0" dirty="0" smtClean="0">
                <a:latin typeface="Adobe Caslon Pro" pitchFamily="18" charset="0"/>
              </a:rPr>
              <a:t>Three or Four Graces, A Centenary Salvo</a:t>
            </a:r>
            <a:r>
              <a:rPr lang="en-US" baseline="0" dirty="0" smtClean="0">
                <a:latin typeface="Adobe Caslon Pro" pitchFamily="18" charset="0"/>
              </a:rPr>
              <a:t>. Dance Index, vol. III: nos. 9-11 (Sept.-Nov., 1944)</a:t>
            </a:r>
          </a:p>
          <a:p>
            <a:endParaRPr lang="en-US" baseline="0" dirty="0" smtClean="0"/>
          </a:p>
          <a:p>
            <a:r>
              <a:rPr lang="en-US" baseline="0" dirty="0" smtClean="0"/>
              <a:t>Left: </a:t>
            </a:r>
            <a:r>
              <a:rPr lang="en-US" baseline="0" dirty="0" smtClean="0">
                <a:latin typeface="Adobe Caslon Pro" pitchFamily="18" charset="0"/>
              </a:rPr>
              <a:t>Beaumont and Sitwell (1938).</a:t>
            </a:r>
          </a:p>
          <a:p>
            <a:endParaRPr lang="en-US" baseline="0" dirty="0" smtClean="0">
              <a:latin typeface="Adobe Caslon Pro" pitchFamily="18" charset="0"/>
            </a:endParaRPr>
          </a:p>
          <a:p>
            <a:r>
              <a:rPr lang="en-US" baseline="0" dirty="0" smtClean="0">
                <a:latin typeface="Adobe Caslon Pro" pitchFamily="18" charset="0"/>
              </a:rPr>
              <a:t>Right: Lith. And Pub. By N. Currier … N.Y. (</a:t>
            </a:r>
            <a:r>
              <a:rPr lang="en-US" baseline="0" dirty="0" err="1" smtClean="0">
                <a:latin typeface="Adobe Caslon Pro" pitchFamily="18" charset="0"/>
              </a:rPr>
              <a:t>Cia</a:t>
            </a:r>
            <a:r>
              <a:rPr lang="en-US" baseline="0" dirty="0" smtClean="0">
                <a:latin typeface="Adobe Caslon Pro" pitchFamily="18" charset="0"/>
              </a:rPr>
              <a:t> </a:t>
            </a:r>
            <a:r>
              <a:rPr lang="en-US" baseline="0" dirty="0" err="1" smtClean="0">
                <a:latin typeface="Adobe Caslon Pro" pitchFamily="18" charset="0"/>
              </a:rPr>
              <a:t>Fornaroli</a:t>
            </a:r>
            <a:r>
              <a:rPr lang="en-US" baseline="0" dirty="0" smtClean="0">
                <a:latin typeface="Adobe Caslon Pro" pitchFamily="18" charset="0"/>
              </a:rPr>
              <a:t> Collection) Lillian Moore. </a:t>
            </a:r>
            <a:r>
              <a:rPr lang="en-US" i="1" baseline="0" dirty="0" smtClean="0">
                <a:latin typeface="Adobe Caslon Pro" pitchFamily="18" charset="0"/>
              </a:rPr>
              <a:t>Images of the Dance </a:t>
            </a:r>
            <a:r>
              <a:rPr lang="en-US" baseline="0" dirty="0" smtClean="0">
                <a:latin typeface="Adobe Caslon Pro" pitchFamily="18" charset="0"/>
              </a:rPr>
              <a:t>(1965) Note: Edwin </a:t>
            </a:r>
            <a:r>
              <a:rPr lang="en-US" baseline="0" dirty="0" err="1" smtClean="0">
                <a:latin typeface="Adobe Caslon Pro" pitchFamily="18" charset="0"/>
              </a:rPr>
              <a:t>Binney</a:t>
            </a:r>
            <a:r>
              <a:rPr lang="en-US" baseline="0" dirty="0" smtClean="0">
                <a:latin typeface="Adobe Caslon Pro" pitchFamily="18" charset="0"/>
              </a:rPr>
              <a:t> calls this a “</a:t>
            </a:r>
            <a:r>
              <a:rPr lang="en-US" baseline="0" dirty="0" smtClean="0"/>
              <a:t>coarse American variant”. Nathaniel Currier, a “balletomane” and particular admirer of </a:t>
            </a:r>
            <a:r>
              <a:rPr lang="en-US" baseline="0" dirty="0" err="1" smtClean="0"/>
              <a:t>Elssler</a:t>
            </a:r>
            <a:r>
              <a:rPr lang="en-US" baseline="0" dirty="0" smtClean="0"/>
              <a:t>, published over a dozen prints and music covers of her. To avoid offending puritanical morals, the dancer’s bare feet were given slippers, </a:t>
            </a:r>
            <a:r>
              <a:rPr lang="en-US" baseline="0" dirty="0" err="1" smtClean="0"/>
              <a:t>Grisi</a:t>
            </a:r>
            <a:r>
              <a:rPr lang="en-US" baseline="0" dirty="0" smtClean="0"/>
              <a:t> lost her darts and her nude bosom concealed by an embroidered bodice. </a:t>
            </a:r>
            <a:r>
              <a:rPr lang="en-US" baseline="0" dirty="0" err="1" smtClean="0"/>
              <a:t>Taglioni</a:t>
            </a:r>
            <a:r>
              <a:rPr lang="en-US" baseline="0" dirty="0" smtClean="0"/>
              <a:t> had her </a:t>
            </a:r>
            <a:r>
              <a:rPr lang="en-US" baseline="0" dirty="0" err="1" smtClean="0"/>
              <a:t>sylphide</a:t>
            </a:r>
            <a:r>
              <a:rPr lang="en-US" baseline="0" dirty="0" smtClean="0"/>
              <a:t> wings clipped.</a:t>
            </a:r>
            <a:endParaRPr lang="en-US" dirty="0"/>
          </a:p>
        </p:txBody>
      </p:sp>
      <p:sp>
        <p:nvSpPr>
          <p:cNvPr id="4" name="Slide Number Placeholder 3"/>
          <p:cNvSpPr>
            <a:spLocks noGrp="1"/>
          </p:cNvSpPr>
          <p:nvPr>
            <p:ph type="sldNum" sz="quarter" idx="10"/>
          </p:nvPr>
        </p:nvSpPr>
        <p:spPr/>
        <p:txBody>
          <a:bodyPr/>
          <a:lstStyle/>
          <a:p>
            <a:fld id="{26DCD6F7-66F6-447E-86F8-2449D73E9FAD}"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dobe Caslon Pro" pitchFamily="18" charset="0"/>
              </a:rPr>
              <a:t>Reveals</a:t>
            </a:r>
            <a:r>
              <a:rPr lang="en-US" baseline="0" dirty="0" smtClean="0">
                <a:latin typeface="Adobe Caslon Pro" pitchFamily="18" charset="0"/>
              </a:rPr>
              <a:t> the answer to the bibliographers first question: </a:t>
            </a:r>
            <a:r>
              <a:rPr lang="en-US" dirty="0" smtClean="0">
                <a:latin typeface="Adobe Caslon Pro" pitchFamily="18" charset="0"/>
              </a:rPr>
              <a:t>Was</a:t>
            </a:r>
            <a:r>
              <a:rPr lang="en-US" baseline="0" dirty="0" smtClean="0">
                <a:latin typeface="Adobe Caslon Pro" pitchFamily="18" charset="0"/>
              </a:rPr>
              <a:t> the frontispiece printed intaglio on a separate sheet of paper, or is it integral to the gathering?</a:t>
            </a:r>
            <a:endParaRPr lang="en-US" dirty="0">
              <a:latin typeface="Adobe Caslon Pro" pitchFamily="18" charset="0"/>
            </a:endParaRPr>
          </a:p>
        </p:txBody>
      </p:sp>
      <p:sp>
        <p:nvSpPr>
          <p:cNvPr id="4" name="Slide Number Placeholder 3"/>
          <p:cNvSpPr>
            <a:spLocks noGrp="1"/>
          </p:cNvSpPr>
          <p:nvPr>
            <p:ph type="sldNum" sz="quarter" idx="10"/>
          </p:nvPr>
        </p:nvSpPr>
        <p:spPr/>
        <p:txBody>
          <a:bodyPr/>
          <a:lstStyle/>
          <a:p>
            <a:fld id="{26DCD6F7-66F6-447E-86F8-2449D73E9FAD}"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latin typeface="Adobe Caslon Pro" pitchFamily="18" charset="0"/>
              </a:rPr>
              <a:t>Light on/Light off: showing </a:t>
            </a:r>
            <a:r>
              <a:rPr lang="en-US" b="0" dirty="0" err="1" smtClean="0">
                <a:latin typeface="Adobe Caslon Pro" pitchFamily="18" charset="0"/>
              </a:rPr>
              <a:t>conjugacy</a:t>
            </a:r>
            <a:r>
              <a:rPr lang="en-US" b="0" dirty="0" smtClean="0">
                <a:latin typeface="Adobe Caslon Pro" pitchFamily="18" charset="0"/>
              </a:rPr>
              <a:t> of the leaves A6</a:t>
            </a:r>
            <a:r>
              <a:rPr lang="en-US" b="0" baseline="0" dirty="0" smtClean="0">
                <a:latin typeface="Adobe Caslon Pro" pitchFamily="18" charset="0"/>
              </a:rPr>
              <a:t> and A7 (pp. 12/13)</a:t>
            </a:r>
          </a:p>
          <a:p>
            <a:endParaRPr lang="en-US" b="0" baseline="0" dirty="0" smtClean="0">
              <a:latin typeface="Adobe Caslon Pro"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latin typeface="Adobe Caslon Pro" pitchFamily="18" charset="0"/>
              </a:rPr>
              <a:t>(pp. 12/13—outer </a:t>
            </a:r>
            <a:r>
              <a:rPr lang="en-US" b="0" dirty="0" err="1" smtClean="0">
                <a:latin typeface="Adobe Caslon Pro" pitchFamily="18" charset="0"/>
              </a:rPr>
              <a:t>forme</a:t>
            </a:r>
            <a:r>
              <a:rPr lang="en-US" b="0" dirty="0" smtClean="0">
                <a:latin typeface="Adobe Caslon Pro" pitchFamily="18" charset="0"/>
              </a:rPr>
              <a:t>; pp.</a:t>
            </a:r>
            <a:r>
              <a:rPr lang="en-US" b="0" baseline="0" dirty="0" smtClean="0">
                <a:latin typeface="Adobe Caslon Pro" pitchFamily="18" charset="0"/>
              </a:rPr>
              <a:t> 14/11—inner </a:t>
            </a:r>
            <a:r>
              <a:rPr lang="en-US" b="0" baseline="0" dirty="0" err="1" smtClean="0">
                <a:latin typeface="Adobe Caslon Pro" pitchFamily="18" charset="0"/>
              </a:rPr>
              <a:t>forme</a:t>
            </a:r>
            <a:r>
              <a:rPr lang="en-US" b="0" baseline="0" dirty="0" smtClean="0">
                <a:latin typeface="Adobe Caslon Pro" pitchFamily="18" charset="0"/>
              </a:rPr>
              <a:t>)</a:t>
            </a:r>
            <a:endParaRPr lang="en-US" b="0" dirty="0" smtClean="0">
              <a:latin typeface="Adobe Caslon Pro" pitchFamily="18" charset="0"/>
            </a:endParaRPr>
          </a:p>
          <a:p>
            <a:endParaRPr lang="en-US" dirty="0"/>
          </a:p>
        </p:txBody>
      </p:sp>
      <p:sp>
        <p:nvSpPr>
          <p:cNvPr id="4" name="Slide Number Placeholder 3"/>
          <p:cNvSpPr>
            <a:spLocks noGrp="1"/>
          </p:cNvSpPr>
          <p:nvPr>
            <p:ph type="sldNum" sz="quarter" idx="10"/>
          </p:nvPr>
        </p:nvSpPr>
        <p:spPr/>
        <p:txBody>
          <a:bodyPr/>
          <a:lstStyle/>
          <a:p>
            <a:fld id="{26DCD6F7-66F6-447E-86F8-2449D73E9FAD}"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dobe Caslon Pro" pitchFamily="18" charset="0"/>
              </a:rPr>
              <a:t>Light on/Light off: showing </a:t>
            </a:r>
            <a:r>
              <a:rPr lang="en-US" dirty="0" err="1" smtClean="0">
                <a:latin typeface="Adobe Caslon Pro" pitchFamily="18" charset="0"/>
              </a:rPr>
              <a:t>conjugacy</a:t>
            </a:r>
            <a:r>
              <a:rPr lang="en-US" dirty="0" smtClean="0">
                <a:latin typeface="Adobe Caslon Pro" pitchFamily="18" charset="0"/>
              </a:rPr>
              <a:t> of leaves A1</a:t>
            </a:r>
            <a:r>
              <a:rPr lang="en-US" baseline="0" dirty="0" smtClean="0">
                <a:latin typeface="Adobe Caslon Pro" pitchFamily="18" charset="0"/>
              </a:rPr>
              <a:t> and A12 (pp. 2/23), confirmed </a:t>
            </a:r>
            <a:r>
              <a:rPr lang="en-US" dirty="0" smtClean="0">
                <a:latin typeface="Adobe Caslon Pro" pitchFamily="18" charset="0"/>
              </a:rPr>
              <a:t>by the</a:t>
            </a:r>
            <a:r>
              <a:rPr lang="en-US" baseline="0" dirty="0" smtClean="0">
                <a:latin typeface="Adobe Caslon Pro" pitchFamily="18" charset="0"/>
              </a:rPr>
              <a:t> horizontal </a:t>
            </a:r>
            <a:r>
              <a:rPr lang="en-US" baseline="0" dirty="0" err="1" smtClean="0">
                <a:latin typeface="Adobe Caslon Pro" pitchFamily="18" charset="0"/>
              </a:rPr>
              <a:t>chainlines</a:t>
            </a:r>
            <a:r>
              <a:rPr lang="en-US" baseline="0" dirty="0" smtClean="0">
                <a:latin typeface="Adobe Caslon Pro"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dobe Caslon Pro" pitchFamily="18" charset="0"/>
              </a:rPr>
              <a:t>(pp. 2/3—inner </a:t>
            </a:r>
            <a:r>
              <a:rPr lang="en-US" dirty="0" err="1" smtClean="0">
                <a:latin typeface="Adobe Caslon Pro" pitchFamily="18" charset="0"/>
              </a:rPr>
              <a:t>forme</a:t>
            </a:r>
            <a:r>
              <a:rPr lang="en-US" dirty="0" smtClean="0">
                <a:latin typeface="Adobe Caslon Pro" pitchFamily="18" charset="0"/>
              </a:rPr>
              <a:t>; pp.</a:t>
            </a:r>
            <a:r>
              <a:rPr lang="en-US" baseline="0" dirty="0" smtClean="0">
                <a:latin typeface="Adobe Caslon Pro" pitchFamily="18" charset="0"/>
              </a:rPr>
              <a:t> 24/1—outer </a:t>
            </a:r>
            <a:r>
              <a:rPr lang="en-US" baseline="0" dirty="0" err="1" smtClean="0">
                <a:latin typeface="Adobe Caslon Pro" pitchFamily="18" charset="0"/>
              </a:rPr>
              <a:t>forme</a:t>
            </a:r>
            <a:r>
              <a:rPr lang="en-US" baseline="0" dirty="0" smtClean="0">
                <a:latin typeface="Adobe Caslon Pro"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dobe Caslon Pro"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dobe Caslon Pro" pitchFamily="18" charset="0"/>
              </a:rPr>
              <a:t>John Gay (1685-1732)</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dobe Caslon Pro" pitchFamily="18" charset="0"/>
              </a:rPr>
              <a:t>Peter the Great (1672-1725)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dobe Caslon Pro" pitchFamily="18" charset="0"/>
            </a:endParaRPr>
          </a:p>
          <a:p>
            <a:r>
              <a:rPr lang="en-US" dirty="0" smtClean="0">
                <a:latin typeface="Adobe Caslon Pro" pitchFamily="18" charset="0"/>
              </a:rPr>
              <a:t>“Peter the Great</a:t>
            </a:r>
            <a:r>
              <a:rPr lang="en-US" baseline="0" dirty="0" smtClean="0">
                <a:latin typeface="Adobe Caslon Pro" pitchFamily="18" charset="0"/>
              </a:rPr>
              <a:t> / Czar of </a:t>
            </a:r>
            <a:r>
              <a:rPr lang="en-US" baseline="0" dirty="0" err="1" smtClean="0">
                <a:latin typeface="Adobe Caslon Pro" pitchFamily="18" charset="0"/>
              </a:rPr>
              <a:t>Moscovy</a:t>
            </a:r>
            <a:r>
              <a:rPr lang="en-US" baseline="0" dirty="0" smtClean="0">
                <a:latin typeface="Adobe Caslon Pro" pitchFamily="18" charset="0"/>
              </a:rPr>
              <a:t>”</a:t>
            </a:r>
            <a:endParaRPr lang="en-US" dirty="0" smtClean="0">
              <a:latin typeface="Adobe Caslon Pro" pitchFamily="18" charset="0"/>
            </a:endParaRPr>
          </a:p>
          <a:p>
            <a:r>
              <a:rPr lang="en-US" dirty="0" smtClean="0">
                <a:latin typeface="Adobe Caslon Pro" pitchFamily="18" charset="0"/>
              </a:rPr>
              <a:t>Copper</a:t>
            </a:r>
            <a:r>
              <a:rPr lang="en-US" baseline="0" dirty="0" smtClean="0">
                <a:latin typeface="Adobe Caslon Pro" pitchFamily="18" charset="0"/>
              </a:rPr>
              <a:t> plate line engraving by John Hall (1739-1797)</a:t>
            </a:r>
          </a:p>
          <a:p>
            <a:endParaRPr lang="en-US" baseline="0" dirty="0" smtClean="0">
              <a:latin typeface="Adobe Caslon Pro" pitchFamily="18" charset="0"/>
            </a:endParaRPr>
          </a:p>
          <a:p>
            <a:r>
              <a:rPr lang="en-US" baseline="0" dirty="0" smtClean="0">
                <a:latin typeface="Adobe Caslon Pro" pitchFamily="18" charset="0"/>
              </a:rPr>
              <a:t>DCRM(B) pagination: 359, [1] p. : ill.; 18cm [=360p.]</a:t>
            </a:r>
          </a:p>
          <a:p>
            <a:r>
              <a:rPr lang="en-US" baseline="0" dirty="0" smtClean="0">
                <a:latin typeface="Adobe Caslon Pro" pitchFamily="18" charset="0"/>
              </a:rPr>
              <a:t>Collation: 12</a:t>
            </a:r>
            <a:r>
              <a:rPr lang="en-US" baseline="30000" dirty="0" smtClean="0">
                <a:latin typeface="Adobe Caslon Pro" pitchFamily="18" charset="0"/>
              </a:rPr>
              <a:t>0</a:t>
            </a:r>
            <a:r>
              <a:rPr lang="en-US" baseline="0" dirty="0" smtClean="0">
                <a:latin typeface="Adobe Caslon Pro" pitchFamily="18" charset="0"/>
              </a:rPr>
              <a:t>: A-P</a:t>
            </a:r>
            <a:r>
              <a:rPr lang="en-US" baseline="30000" dirty="0" smtClean="0">
                <a:latin typeface="Adobe Caslon Pro" pitchFamily="18" charset="0"/>
              </a:rPr>
              <a:t>12</a:t>
            </a:r>
            <a:r>
              <a:rPr lang="en-US" baseline="0" dirty="0" smtClean="0">
                <a:latin typeface="Adobe Caslon Pro" pitchFamily="18" charset="0"/>
              </a:rPr>
              <a:t>; 180 leaves (note: Leaf A1</a:t>
            </a:r>
            <a:r>
              <a:rPr lang="en-US" baseline="30000" dirty="0" smtClean="0">
                <a:latin typeface="Adobe Caslon Pro" pitchFamily="18" charset="0"/>
              </a:rPr>
              <a:t>r</a:t>
            </a:r>
            <a:r>
              <a:rPr lang="en-US" baseline="0" dirty="0" smtClean="0">
                <a:latin typeface="Adobe Caslon Pro" pitchFamily="18" charset="0"/>
              </a:rPr>
              <a:t> is blank; front. on A1</a:t>
            </a:r>
            <a:r>
              <a:rPr lang="en-US" baseline="30000" dirty="0" smtClean="0">
                <a:latin typeface="Adobe Caslon Pro" pitchFamily="18" charset="0"/>
              </a:rPr>
              <a:t>v</a:t>
            </a:r>
            <a:r>
              <a:rPr lang="en-US" baseline="0" dirty="0" smtClean="0">
                <a:latin typeface="Adobe Caslon Pro" pitchFamily="18" charset="0"/>
              </a:rPr>
              <a:t>) </a:t>
            </a:r>
          </a:p>
          <a:p>
            <a:r>
              <a:rPr lang="en-US" baseline="0" dirty="0" smtClean="0">
                <a:latin typeface="Adobe Caslon Pro" pitchFamily="18" charset="0"/>
              </a:rPr>
              <a:t>[15 sheets/twelve-leaf gatherings]</a:t>
            </a:r>
          </a:p>
          <a:p>
            <a:endParaRPr lang="en-US" baseline="0" dirty="0" smtClean="0">
              <a:latin typeface="Adobe Caslon Pro" pitchFamily="18" charset="0"/>
            </a:endParaRPr>
          </a:p>
          <a:p>
            <a:r>
              <a:rPr lang="en-US" sz="1200" kern="1200" dirty="0" smtClean="0">
                <a:solidFill>
                  <a:schemeClr val="tx1"/>
                </a:solidFill>
                <a:latin typeface="Adobe Caslon Pro" pitchFamily="18" charset="0"/>
                <a:ea typeface="+mn-ea"/>
                <a:cs typeface="+mn-cs"/>
              </a:rPr>
              <a:t>Held up to the light one</a:t>
            </a:r>
            <a:r>
              <a:rPr lang="en-US" sz="1200" kern="1200" baseline="0" dirty="0" smtClean="0">
                <a:solidFill>
                  <a:schemeClr val="tx1"/>
                </a:solidFill>
                <a:latin typeface="Adobe Caslon Pro" pitchFamily="18" charset="0"/>
                <a:ea typeface="+mn-ea"/>
                <a:cs typeface="+mn-cs"/>
              </a:rPr>
              <a:t> can </a:t>
            </a:r>
            <a:r>
              <a:rPr lang="en-US" sz="1200" kern="1200" dirty="0" smtClean="0">
                <a:solidFill>
                  <a:schemeClr val="tx1"/>
                </a:solidFill>
                <a:latin typeface="Adobe Caslon Pro" pitchFamily="18" charset="0"/>
                <a:ea typeface="+mn-ea"/>
                <a:cs typeface="+mn-cs"/>
              </a:rPr>
              <a:t>see and feel the thickness of two sheets of identical paper, but it is impossible to see how the one was overlain atop the other. In fact, when viewed normally the engraving of Peter the Great is discernable only as a faint shadow embedded within the paper. </a:t>
            </a:r>
          </a:p>
          <a:p>
            <a:endParaRPr lang="en-US" sz="1200" kern="1200" dirty="0" smtClean="0">
              <a:solidFill>
                <a:schemeClr val="tx1"/>
              </a:solidFill>
              <a:latin typeface="Adobe Caslon Pro" pitchFamily="18" charset="0"/>
              <a:ea typeface="+mn-ea"/>
              <a:cs typeface="+mn-cs"/>
            </a:endParaRPr>
          </a:p>
          <a:p>
            <a:r>
              <a:rPr lang="en-US" sz="1200" kern="1200" dirty="0" smtClean="0">
                <a:solidFill>
                  <a:schemeClr val="tx1"/>
                </a:solidFill>
                <a:latin typeface="Adobe Caslon Pro" pitchFamily="18" charset="0"/>
                <a:ea typeface="+mn-ea"/>
                <a:cs typeface="+mn-cs"/>
              </a:rPr>
              <a:t>At first glance I thought it had been offset from another sheet. What is going on here? I suspect that the full sheet was first printed letterpress; that the wrong copperplate engraving was used when the sheet went through the intaglio press, and that a leaf with the correct engraving—“the </a:t>
            </a:r>
            <a:r>
              <a:rPr lang="en-US" sz="1200" kern="1200" dirty="0" err="1" smtClean="0">
                <a:solidFill>
                  <a:schemeClr val="tx1"/>
                </a:solidFill>
                <a:latin typeface="Adobe Caslon Pro" pitchFamily="18" charset="0"/>
                <a:ea typeface="+mn-ea"/>
                <a:cs typeface="+mn-cs"/>
              </a:rPr>
              <a:t>Cancellans</a:t>
            </a:r>
            <a:r>
              <a:rPr lang="en-US" sz="1200" kern="1200" dirty="0" smtClean="0">
                <a:solidFill>
                  <a:schemeClr val="tx1"/>
                </a:solidFill>
                <a:latin typeface="Adobe Caslon Pro" pitchFamily="18" charset="0"/>
                <a:ea typeface="+mn-ea"/>
                <a:cs typeface="+mn-cs"/>
              </a:rPr>
              <a:t>”, was pasted over “the </a:t>
            </a:r>
            <a:r>
              <a:rPr lang="en-US" sz="1200" kern="1200" dirty="0" err="1" smtClean="0">
                <a:solidFill>
                  <a:schemeClr val="tx1"/>
                </a:solidFill>
                <a:latin typeface="Adobe Caslon Pro" pitchFamily="18" charset="0"/>
                <a:ea typeface="+mn-ea"/>
                <a:cs typeface="+mn-cs"/>
              </a:rPr>
              <a:t>Cancellandum</a:t>
            </a:r>
            <a:r>
              <a:rPr lang="en-US" sz="1200" kern="1200" dirty="0" smtClean="0">
                <a:solidFill>
                  <a:schemeClr val="tx1"/>
                </a:solidFill>
                <a:latin typeface="Adobe Caslon Pro" pitchFamily="18" charset="0"/>
                <a:ea typeface="+mn-ea"/>
                <a:cs typeface="+mn-cs"/>
              </a:rPr>
              <a:t>.” Or was it intentional, this juxtaposition of John Gay with Peter the Great? </a:t>
            </a:r>
          </a:p>
          <a:p>
            <a:endParaRPr lang="en-US" sz="1200" kern="1200" dirty="0" smtClean="0">
              <a:solidFill>
                <a:schemeClr val="tx1"/>
              </a:solidFill>
              <a:latin typeface="Adobe Caslon Pro" pitchFamily="18" charset="0"/>
              <a:ea typeface="+mn-ea"/>
              <a:cs typeface="+mn-cs"/>
            </a:endParaRPr>
          </a:p>
          <a:p>
            <a:r>
              <a:rPr lang="en-US" sz="1200" kern="1200" dirty="0" smtClean="0">
                <a:solidFill>
                  <a:schemeClr val="tx1"/>
                </a:solidFill>
                <a:latin typeface="Adobe Caslon Pro" pitchFamily="18" charset="0"/>
                <a:ea typeface="+mn-ea"/>
                <a:cs typeface="+mn-cs"/>
              </a:rPr>
              <a:t>Can anyone explain how the leaves were so expertly pasted together? Not only are the chain lines seamlessly matched, so too are the laid lines! Because the fusion is perfect, the effect is magical. Peter the Great appears like a ghost embedded in the grain, like the image of Jesus in the Shroud of Turin.</a:t>
            </a:r>
          </a:p>
          <a:p>
            <a:endParaRPr lang="en-US" dirty="0">
              <a:latin typeface="Adobe Caslon Pro" pitchFamily="18" charset="0"/>
            </a:endParaRPr>
          </a:p>
        </p:txBody>
      </p:sp>
      <p:sp>
        <p:nvSpPr>
          <p:cNvPr id="4" name="Slide Number Placeholder 3"/>
          <p:cNvSpPr>
            <a:spLocks noGrp="1"/>
          </p:cNvSpPr>
          <p:nvPr>
            <p:ph type="sldNum" sz="quarter" idx="10"/>
          </p:nvPr>
        </p:nvSpPr>
        <p:spPr/>
        <p:txBody>
          <a:bodyPr/>
          <a:lstStyle/>
          <a:p>
            <a:fld id="{26DCD6F7-66F6-447E-86F8-2449D73E9FAD}"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dobe Caslon Pro" pitchFamily="18" charset="0"/>
              </a:rPr>
              <a:t>Chrystelle Trump Bond Collection (</a:t>
            </a:r>
            <a:r>
              <a:rPr lang="en-US" baseline="0" dirty="0" smtClean="0">
                <a:latin typeface="Adobe Caslon Pro" pitchFamily="18" charset="0"/>
              </a:rPr>
              <a:t>documenting the Romantic Ballet):</a:t>
            </a:r>
          </a:p>
          <a:p>
            <a:endParaRPr lang="en-US" baseline="0" dirty="0" smtClean="0">
              <a:latin typeface="Adobe Caslon Pro" pitchFamily="18" charset="0"/>
            </a:endParaRPr>
          </a:p>
          <a:p>
            <a:r>
              <a:rPr lang="en-US" baseline="0" dirty="0" smtClean="0">
                <a:latin typeface="Adobe Caslon Pro" pitchFamily="18" charset="0"/>
              </a:rPr>
              <a:t>Dance sheet music is still a wild, wild West. Can we justify the extra research necessary to get it right?</a:t>
            </a:r>
          </a:p>
          <a:p>
            <a:endParaRPr lang="en-US" baseline="0" dirty="0" smtClean="0">
              <a:latin typeface="Adobe Caslon Pro" pitchFamily="18" charset="0"/>
            </a:endParaRPr>
          </a:p>
          <a:p>
            <a:r>
              <a:rPr lang="en-US" baseline="0" dirty="0" smtClean="0">
                <a:latin typeface="Adobe Caslon Pro" pitchFamily="18" charset="0"/>
              </a:rPr>
              <a:t>Left: The Dancers: the Viennese Children; The Dance: The Flower Dance. London: </a:t>
            </a:r>
            <a:r>
              <a:rPr lang="en-US" baseline="0" dirty="0" err="1" smtClean="0">
                <a:latin typeface="Adobe Caslon Pro" pitchFamily="18" charset="0"/>
              </a:rPr>
              <a:t>Jullien</a:t>
            </a:r>
            <a:r>
              <a:rPr lang="en-US" baseline="0" dirty="0" smtClean="0">
                <a:latin typeface="Adobe Caslon Pro" pitchFamily="18" charset="0"/>
              </a:rPr>
              <a:t>, ca. 1847. </a:t>
            </a:r>
          </a:p>
          <a:p>
            <a:r>
              <a:rPr lang="en-US" baseline="0" dirty="0" smtClean="0">
                <a:latin typeface="Adobe Caslon Pro" pitchFamily="18" charset="0"/>
              </a:rPr>
              <a:t>Artist: John </a:t>
            </a:r>
            <a:r>
              <a:rPr lang="en-US" sz="1200" b="0" i="0" u="none" strike="noStrike" kern="1200" dirty="0" err="1" smtClean="0">
                <a:solidFill>
                  <a:schemeClr val="tx1"/>
                </a:solidFill>
                <a:latin typeface="Adobe Caslon Pro" pitchFamily="18" charset="0"/>
                <a:ea typeface="+mn-ea"/>
                <a:cs typeface="+mn-cs"/>
              </a:rPr>
              <a:t>Brandard</a:t>
            </a:r>
            <a:r>
              <a:rPr lang="en-US" sz="1200" b="0" i="0" u="none" strike="noStrike" kern="1200" dirty="0" smtClean="0">
                <a:solidFill>
                  <a:schemeClr val="tx1"/>
                </a:solidFill>
                <a:latin typeface="Adobe Caslon Pro" pitchFamily="18" charset="0"/>
                <a:ea typeface="+mn-ea"/>
                <a:cs typeface="+mn-cs"/>
              </a:rPr>
              <a:t> (1812-1863); printed by</a:t>
            </a:r>
            <a:r>
              <a:rPr lang="en-US" dirty="0" smtClean="0">
                <a:latin typeface="Adobe Caslon Pro" pitchFamily="18" charset="0"/>
              </a:rPr>
              <a:t> “</a:t>
            </a:r>
            <a:r>
              <a:rPr lang="pt-BR" sz="1200" b="0" i="0" u="none" strike="noStrike" kern="1200" dirty="0" smtClean="0">
                <a:solidFill>
                  <a:schemeClr val="tx1"/>
                </a:solidFill>
                <a:latin typeface="Adobe Caslon Pro" pitchFamily="18" charset="0"/>
                <a:ea typeface="+mn-ea"/>
                <a:cs typeface="+mn-cs"/>
              </a:rPr>
              <a:t>M &amp; N Hanhart Chromo lith”</a:t>
            </a:r>
            <a:r>
              <a:rPr lang="pt-BR" dirty="0" smtClean="0">
                <a:latin typeface="Adobe Caslon Pro" pitchFamily="18" charset="0"/>
              </a:rPr>
              <a:t>  </a:t>
            </a:r>
          </a:p>
          <a:p>
            <a:r>
              <a:rPr lang="pt-BR" dirty="0" smtClean="0">
                <a:latin typeface="Adobe Caslon Pro" pitchFamily="18" charset="0"/>
              </a:rPr>
              <a:t>Note: Brandard designed and drew the</a:t>
            </a:r>
            <a:r>
              <a:rPr lang="pt-BR" baseline="0" dirty="0" smtClean="0">
                <a:latin typeface="Adobe Caslon Pro" pitchFamily="18" charset="0"/>
              </a:rPr>
              <a:t> image, and re-drew it directly on the stone.</a:t>
            </a:r>
            <a:endParaRPr lang="en-US" baseline="0" dirty="0" smtClean="0">
              <a:latin typeface="Adobe Caslon Pro" pitchFamily="18" charset="0"/>
            </a:endParaRPr>
          </a:p>
          <a:p>
            <a:endParaRPr lang="en-US" baseline="0" dirty="0" smtClean="0">
              <a:latin typeface="Adobe Caslon Pro" pitchFamily="18" charset="0"/>
            </a:endParaRPr>
          </a:p>
          <a:p>
            <a:r>
              <a:rPr lang="en-US" baseline="0" dirty="0" smtClean="0">
                <a:latin typeface="Adobe Caslon Pro" pitchFamily="18" charset="0"/>
              </a:rPr>
              <a:t>Right: The Dancer: Fanny </a:t>
            </a:r>
            <a:r>
              <a:rPr lang="en-US" baseline="0" dirty="0" err="1" smtClean="0">
                <a:latin typeface="Adobe Caslon Pro" pitchFamily="18" charset="0"/>
              </a:rPr>
              <a:t>Elssler</a:t>
            </a:r>
            <a:r>
              <a:rPr lang="en-US" baseline="0" dirty="0" smtClean="0">
                <a:latin typeface="Adobe Caslon Pro" pitchFamily="18" charset="0"/>
              </a:rPr>
              <a:t>; the Ballet: La </a:t>
            </a:r>
            <a:r>
              <a:rPr lang="en-US" baseline="0" dirty="0" err="1" smtClean="0">
                <a:latin typeface="Adobe Caslon Pro" pitchFamily="18" charset="0"/>
              </a:rPr>
              <a:t>Tarentele</a:t>
            </a:r>
            <a:r>
              <a:rPr lang="en-US" baseline="0" dirty="0" smtClean="0">
                <a:latin typeface="Adobe Caslon Pro" pitchFamily="18" charset="0"/>
              </a:rPr>
              <a:t>. </a:t>
            </a:r>
            <a:r>
              <a:rPr lang="en-US" baseline="0" dirty="0" err="1" smtClean="0">
                <a:latin typeface="Adobe Caslon Pro" pitchFamily="18" charset="0"/>
              </a:rPr>
              <a:t>Phila</a:t>
            </a:r>
            <a:r>
              <a:rPr lang="en-US" baseline="0" dirty="0" smtClean="0">
                <a:latin typeface="Adobe Caslon Pro" pitchFamily="18" charset="0"/>
              </a:rPr>
              <a:t>: Hewitt &amp; Co., ca. 1840. </a:t>
            </a:r>
          </a:p>
          <a:p>
            <a:r>
              <a:rPr lang="en-US" baseline="0" dirty="0" smtClean="0">
                <a:latin typeface="Adobe Caslon Pro" pitchFamily="18" charset="0"/>
              </a:rPr>
              <a:t>Artist/Firm: “N. Currier’s </a:t>
            </a:r>
            <a:r>
              <a:rPr lang="en-US" baseline="0" dirty="0" err="1" smtClean="0">
                <a:latin typeface="Adobe Caslon Pro" pitchFamily="18" charset="0"/>
              </a:rPr>
              <a:t>Lith</a:t>
            </a:r>
            <a:r>
              <a:rPr lang="en-US" baseline="0" dirty="0" smtClean="0">
                <a:latin typeface="Adobe Caslon Pro" pitchFamily="18" charset="0"/>
              </a:rPr>
              <a:t> N.Y.” (initials of artist illegible)</a:t>
            </a:r>
          </a:p>
          <a:p>
            <a:r>
              <a:rPr lang="en-US" baseline="0" dirty="0" smtClean="0">
                <a:latin typeface="Adobe Caslon Pro" pitchFamily="18" charset="0"/>
              </a:rPr>
              <a:t>Note: this is an “adaptation” of the white costume of the bridal scene in La </a:t>
            </a:r>
            <a:r>
              <a:rPr lang="en-US" baseline="0" dirty="0" err="1" smtClean="0">
                <a:latin typeface="Adobe Caslon Pro" pitchFamily="18" charset="0"/>
              </a:rPr>
              <a:t>Terentule</a:t>
            </a:r>
            <a:r>
              <a:rPr lang="en-US" baseline="0" dirty="0" smtClean="0">
                <a:latin typeface="Adobe Caslon Pro" pitchFamily="18" charset="0"/>
              </a:rPr>
              <a:t>, the ballet she danced in on her opening night at the Park Theatre, New York (May 14, 1840)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6DCD6F7-66F6-447E-86F8-2449D73E9FAD}"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dobe Caslon Pro" pitchFamily="18" charset="0"/>
              </a:rPr>
              <a:t>Not Fanny Cerrito! The</a:t>
            </a:r>
            <a:r>
              <a:rPr lang="en-US" baseline="0" dirty="0" smtClean="0">
                <a:latin typeface="Adobe Caslon Pro" pitchFamily="18" charset="0"/>
              </a:rPr>
              <a:t> names in the wreaths misidentify Carlotta </a:t>
            </a:r>
            <a:r>
              <a:rPr lang="en-US" baseline="0" dirty="0" err="1" smtClean="0">
                <a:latin typeface="Adobe Caslon Pro" pitchFamily="18" charset="0"/>
              </a:rPr>
              <a:t>Grisi</a:t>
            </a:r>
            <a:r>
              <a:rPr lang="en-US" baseline="0" dirty="0" smtClean="0">
                <a:latin typeface="Adobe Caslon Pro" pitchFamily="18" charset="0"/>
              </a:rPr>
              <a:t> as Fanny Cerrito</a:t>
            </a:r>
            <a:endParaRPr lang="en-US" dirty="0" smtClean="0">
              <a:latin typeface="Adobe Caslon Pro" pitchFamily="18" charset="0"/>
            </a:endParaRPr>
          </a:p>
          <a:p>
            <a:endParaRPr lang="en-US" dirty="0" smtClean="0">
              <a:latin typeface="Adobe Caslon Pro" pitchFamily="18" charset="0"/>
            </a:endParaRPr>
          </a:p>
          <a:p>
            <a:r>
              <a:rPr lang="en-US" dirty="0" smtClean="0">
                <a:latin typeface="Adobe Caslon Pro" pitchFamily="18" charset="0"/>
              </a:rPr>
              <a:t>Marie </a:t>
            </a:r>
            <a:r>
              <a:rPr lang="en-US" dirty="0" err="1" smtClean="0">
                <a:latin typeface="Adobe Caslon Pro" pitchFamily="18" charset="0"/>
              </a:rPr>
              <a:t>Taglioni</a:t>
            </a:r>
            <a:r>
              <a:rPr lang="en-US" dirty="0" smtClean="0">
                <a:latin typeface="Adobe Caslon Pro" pitchFamily="18" charset="0"/>
              </a:rPr>
              <a:t> (1804-1884); Fanny </a:t>
            </a:r>
            <a:r>
              <a:rPr lang="en-US" dirty="0" err="1" smtClean="0">
                <a:latin typeface="Adobe Caslon Pro" pitchFamily="18" charset="0"/>
              </a:rPr>
              <a:t>Elssler</a:t>
            </a:r>
            <a:r>
              <a:rPr lang="en-US" dirty="0" smtClean="0">
                <a:latin typeface="Adobe Caslon Pro" pitchFamily="18" charset="0"/>
              </a:rPr>
              <a:t> (1810-1884); Carlotta</a:t>
            </a:r>
            <a:r>
              <a:rPr lang="en-US" baseline="0" dirty="0" smtClean="0">
                <a:latin typeface="Adobe Caslon Pro" pitchFamily="18" charset="0"/>
              </a:rPr>
              <a:t> </a:t>
            </a:r>
            <a:r>
              <a:rPr lang="en-US" baseline="0" dirty="0" err="1" smtClean="0">
                <a:latin typeface="Adobe Caslon Pro" pitchFamily="18" charset="0"/>
              </a:rPr>
              <a:t>Grisi</a:t>
            </a:r>
            <a:r>
              <a:rPr lang="en-US" baseline="0" dirty="0" smtClean="0">
                <a:latin typeface="Adobe Caslon Pro" pitchFamily="18" charset="0"/>
              </a:rPr>
              <a:t> (1819-1899) – Fanny Cerrito (1817-1909)</a:t>
            </a:r>
          </a:p>
          <a:p>
            <a:endParaRPr lang="en-US" baseline="0" dirty="0" smtClean="0">
              <a:latin typeface="Adobe Caslon Pro" pitchFamily="18" charset="0"/>
            </a:endParaRPr>
          </a:p>
          <a:p>
            <a:r>
              <a:rPr lang="en-US" i="0" baseline="0" dirty="0" smtClean="0">
                <a:latin typeface="Adobe Caslon Pro" pitchFamily="18" charset="0"/>
              </a:rPr>
              <a:t>A colored lithograph by Eugene </a:t>
            </a:r>
            <a:r>
              <a:rPr lang="en-US" i="0" baseline="0" dirty="0" err="1" smtClean="0">
                <a:latin typeface="Adobe Caslon Pro" pitchFamily="18" charset="0"/>
              </a:rPr>
              <a:t>Lejeune</a:t>
            </a:r>
            <a:r>
              <a:rPr lang="en-US" i="0" baseline="0" dirty="0" smtClean="0">
                <a:latin typeface="Adobe Caslon Pro" pitchFamily="18" charset="0"/>
              </a:rPr>
              <a:t> from a drawing by </a:t>
            </a:r>
            <a:r>
              <a:rPr lang="en-US" i="0" baseline="0" dirty="0" err="1" smtClean="0">
                <a:latin typeface="Adobe Caslon Pro" pitchFamily="18" charset="0"/>
              </a:rPr>
              <a:t>Lejeune</a:t>
            </a:r>
            <a:r>
              <a:rPr lang="en-US" i="0" baseline="0" dirty="0" smtClean="0">
                <a:latin typeface="Adobe Caslon Pro" pitchFamily="18" charset="0"/>
              </a:rPr>
              <a:t> (Not A. E. </a:t>
            </a:r>
            <a:r>
              <a:rPr lang="en-US" i="0" baseline="0" dirty="0" err="1" smtClean="0">
                <a:latin typeface="Adobe Caslon Pro" pitchFamily="18" charset="0"/>
              </a:rPr>
              <a:t>Chalon</a:t>
            </a:r>
            <a:r>
              <a:rPr lang="en-US" i="0" baseline="0" dirty="0" smtClean="0">
                <a:latin typeface="Adobe Caslon Pro" pitchFamily="18" charset="0"/>
              </a:rPr>
              <a:t>; corr. by B&amp;S)</a:t>
            </a:r>
          </a:p>
          <a:p>
            <a:r>
              <a:rPr lang="en-US" i="0" baseline="0" dirty="0" smtClean="0">
                <a:latin typeface="Adobe Caslon Pro" pitchFamily="18" charset="0"/>
              </a:rPr>
              <a:t>Paris: </a:t>
            </a:r>
            <a:r>
              <a:rPr lang="en-US" i="0" baseline="0" dirty="0" err="1" smtClean="0">
                <a:latin typeface="Adobe Caslon Pro" pitchFamily="18" charset="0"/>
              </a:rPr>
              <a:t>Goupil</a:t>
            </a:r>
            <a:r>
              <a:rPr lang="en-US" i="0" baseline="0" dirty="0" smtClean="0">
                <a:latin typeface="Adobe Caslon Pro" pitchFamily="18" charset="0"/>
              </a:rPr>
              <a:t> et </a:t>
            </a:r>
            <a:r>
              <a:rPr lang="en-US" i="0" baseline="0" dirty="0" err="1" smtClean="0">
                <a:latin typeface="Adobe Caslon Pro" pitchFamily="18" charset="0"/>
              </a:rPr>
              <a:t>Vibart</a:t>
            </a:r>
            <a:r>
              <a:rPr lang="en-US" i="0" baseline="0" dirty="0" smtClean="0">
                <a:latin typeface="Adobe Caslon Pro" pitchFamily="18" charset="0"/>
              </a:rPr>
              <a:t>. London: Anaglyphic Co., June 1, 1844</a:t>
            </a:r>
          </a:p>
          <a:p>
            <a:endParaRPr lang="en-US" i="0" baseline="0" dirty="0" smtClean="0">
              <a:latin typeface="Adobe Caslon Pro"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dobe Caslon Pro" pitchFamily="18" charset="0"/>
              </a:rPr>
              <a:t>From:</a:t>
            </a:r>
            <a:r>
              <a:rPr lang="en-US" baseline="0" dirty="0" smtClean="0">
                <a:latin typeface="Adobe Caslon Pro" pitchFamily="18" charset="0"/>
              </a:rPr>
              <a:t> </a:t>
            </a:r>
            <a:r>
              <a:rPr lang="en-US" dirty="0" smtClean="0">
                <a:latin typeface="Adobe Caslon Pro" pitchFamily="18" charset="0"/>
              </a:rPr>
              <a:t>Cyril Beaumont &amp; </a:t>
            </a:r>
            <a:r>
              <a:rPr lang="en-US" dirty="0" err="1" smtClean="0">
                <a:latin typeface="Adobe Caslon Pro" pitchFamily="18" charset="0"/>
              </a:rPr>
              <a:t>Sacherell</a:t>
            </a:r>
            <a:r>
              <a:rPr lang="en-US" baseline="0" dirty="0" smtClean="0">
                <a:latin typeface="Adobe Caslon Pro" pitchFamily="18" charset="0"/>
              </a:rPr>
              <a:t> Sitwell. </a:t>
            </a:r>
            <a:r>
              <a:rPr lang="en-US" i="1" baseline="0" dirty="0" smtClean="0">
                <a:latin typeface="Adobe Caslon Pro" pitchFamily="18" charset="0"/>
              </a:rPr>
              <a:t>The Romantic Ballet in Lithographs of the Time (1938)</a:t>
            </a:r>
            <a:endParaRPr lang="en-US" i="0" baseline="0" dirty="0" smtClean="0">
              <a:latin typeface="Adobe Caslon Pro" pitchFamily="18" charset="0"/>
            </a:endParaRPr>
          </a:p>
          <a:p>
            <a:endParaRPr lang="en-US" i="0" baseline="0" dirty="0" smtClean="0">
              <a:latin typeface="Adobe Caslon Pro" pitchFamily="18" charset="0"/>
            </a:endParaRPr>
          </a:p>
          <a:p>
            <a:r>
              <a:rPr lang="en-US" i="0" baseline="0" dirty="0" smtClean="0">
                <a:latin typeface="Adobe Caslon Pro" pitchFamily="18" charset="0"/>
              </a:rPr>
              <a:t>Fanny </a:t>
            </a:r>
            <a:r>
              <a:rPr lang="en-US" i="0" baseline="0" dirty="0" err="1" smtClean="0">
                <a:latin typeface="Adobe Caslon Pro" pitchFamily="18" charset="0"/>
              </a:rPr>
              <a:t>Elssler</a:t>
            </a:r>
            <a:r>
              <a:rPr lang="en-US" i="0" baseline="0" dirty="0" smtClean="0">
                <a:latin typeface="Adobe Caslon Pro" pitchFamily="18" charset="0"/>
              </a:rPr>
              <a:t> (as </a:t>
            </a:r>
            <a:r>
              <a:rPr lang="en-US" i="0" baseline="0" dirty="0" err="1" smtClean="0">
                <a:latin typeface="Adobe Caslon Pro" pitchFamily="18" charset="0"/>
              </a:rPr>
              <a:t>Florinda</a:t>
            </a:r>
            <a:r>
              <a:rPr lang="en-US" i="0" baseline="0" dirty="0" smtClean="0">
                <a:latin typeface="Adobe Caslon Pro" pitchFamily="18" charset="0"/>
              </a:rPr>
              <a:t> in </a:t>
            </a:r>
            <a:r>
              <a:rPr lang="en-US" i="1" baseline="0" dirty="0" smtClean="0">
                <a:latin typeface="Adobe Caslon Pro" pitchFamily="18" charset="0"/>
              </a:rPr>
              <a:t>Le </a:t>
            </a:r>
            <a:r>
              <a:rPr lang="en-US" i="1" baseline="0" dirty="0" err="1" smtClean="0">
                <a:latin typeface="Adobe Caslon Pro" pitchFamily="18" charset="0"/>
              </a:rPr>
              <a:t>Diable</a:t>
            </a:r>
            <a:r>
              <a:rPr lang="en-US" i="1" baseline="0" dirty="0" smtClean="0">
                <a:latin typeface="Adobe Caslon Pro" pitchFamily="18" charset="0"/>
              </a:rPr>
              <a:t> </a:t>
            </a:r>
            <a:r>
              <a:rPr lang="en-US" i="1" baseline="0" dirty="0" err="1" smtClean="0">
                <a:latin typeface="Adobe Caslon Pro" pitchFamily="18" charset="0"/>
              </a:rPr>
              <a:t>Boiteux</a:t>
            </a:r>
            <a:r>
              <a:rPr lang="en-US" i="0" baseline="0" dirty="0" smtClean="0">
                <a:latin typeface="Adobe Caslon Pro" pitchFamily="18" charset="0"/>
              </a:rPr>
              <a:t>)</a:t>
            </a:r>
          </a:p>
          <a:p>
            <a:r>
              <a:rPr lang="en-US" i="0" baseline="0" dirty="0" smtClean="0">
                <a:latin typeface="Adobe Caslon Pro" pitchFamily="18" charset="0"/>
              </a:rPr>
              <a:t>Supported on her right by </a:t>
            </a:r>
            <a:r>
              <a:rPr lang="en-US" i="0" baseline="0" dirty="0" err="1" smtClean="0">
                <a:latin typeface="Adobe Caslon Pro" pitchFamily="18" charset="0"/>
              </a:rPr>
              <a:t>Taglioni</a:t>
            </a:r>
            <a:r>
              <a:rPr lang="en-US" i="0" baseline="0" dirty="0" smtClean="0">
                <a:latin typeface="Adobe Caslon Pro" pitchFamily="18" charset="0"/>
              </a:rPr>
              <a:t> (in the title role of </a:t>
            </a:r>
            <a:r>
              <a:rPr lang="en-US" i="1" baseline="0" dirty="0" smtClean="0">
                <a:latin typeface="Adobe Caslon Pro" pitchFamily="18" charset="0"/>
              </a:rPr>
              <a:t>La </a:t>
            </a:r>
            <a:r>
              <a:rPr lang="en-US" i="1" baseline="0" dirty="0" err="1" smtClean="0">
                <a:latin typeface="Adobe Caslon Pro" pitchFamily="18" charset="0"/>
              </a:rPr>
              <a:t>Sylphide</a:t>
            </a:r>
            <a:r>
              <a:rPr lang="en-US" i="0" baseline="0" dirty="0" smtClean="0">
                <a:latin typeface="Adobe Caslon Pro" pitchFamily="18" charset="0"/>
              </a:rPr>
              <a:t>)</a:t>
            </a:r>
          </a:p>
          <a:p>
            <a:r>
              <a:rPr lang="en-US" i="0" baseline="0" dirty="0" smtClean="0">
                <a:latin typeface="Adobe Caslon Pro" pitchFamily="18" charset="0"/>
              </a:rPr>
              <a:t>&amp; supported on her left by </a:t>
            </a:r>
            <a:r>
              <a:rPr lang="en-US" i="0" baseline="0" dirty="0" err="1" smtClean="0">
                <a:latin typeface="Adobe Caslon Pro" pitchFamily="18" charset="0"/>
              </a:rPr>
              <a:t>Grisi</a:t>
            </a:r>
            <a:r>
              <a:rPr lang="en-US" i="0" baseline="0" dirty="0" smtClean="0">
                <a:latin typeface="Adobe Caslon Pro" pitchFamily="18" charset="0"/>
              </a:rPr>
              <a:t> (in the ‘Pas de Diane’ from </a:t>
            </a:r>
            <a:r>
              <a:rPr lang="en-US" i="1" baseline="0" dirty="0" smtClean="0">
                <a:latin typeface="Adobe Caslon Pro" pitchFamily="18" charset="0"/>
              </a:rPr>
              <a:t>La Jolie </a:t>
            </a:r>
            <a:r>
              <a:rPr lang="en-US" i="1" baseline="0" dirty="0" err="1" smtClean="0">
                <a:latin typeface="Adobe Caslon Pro" pitchFamily="18" charset="0"/>
              </a:rPr>
              <a:t>Fille</a:t>
            </a:r>
            <a:r>
              <a:rPr lang="en-US" i="1" baseline="0" dirty="0" smtClean="0">
                <a:latin typeface="Adobe Caslon Pro" pitchFamily="18" charset="0"/>
              </a:rPr>
              <a:t> de </a:t>
            </a:r>
            <a:r>
              <a:rPr lang="en-US" i="1" baseline="0" dirty="0" err="1" smtClean="0">
                <a:latin typeface="Adobe Caslon Pro" pitchFamily="18" charset="0"/>
              </a:rPr>
              <a:t>Gand</a:t>
            </a:r>
            <a:r>
              <a:rPr lang="en-US" i="0" baseline="0" dirty="0" smtClean="0">
                <a:latin typeface="Adobe Caslon Pro" pitchFamily="18" charset="0"/>
              </a:rPr>
              <a:t>)</a:t>
            </a:r>
          </a:p>
          <a:p>
            <a:endParaRPr lang="en-US" baseline="0" dirty="0" smtClean="0">
              <a:latin typeface="Adobe Caslon Pro" pitchFamily="18" charset="0"/>
            </a:endParaRPr>
          </a:p>
          <a:p>
            <a:r>
              <a:rPr lang="en-US" baseline="0" dirty="0" smtClean="0">
                <a:latin typeface="Adobe Caslon Pro" pitchFamily="18" charset="0"/>
              </a:rPr>
              <a:t>The names in the wreaths at the feet of the three ballerinas were “added later by a different hand”</a:t>
            </a:r>
          </a:p>
          <a:p>
            <a:r>
              <a:rPr lang="en-US" baseline="0" dirty="0" smtClean="0">
                <a:latin typeface="Adobe Caslon Pro" pitchFamily="18" charset="0"/>
              </a:rPr>
              <a:t>--</a:t>
            </a:r>
            <a:r>
              <a:rPr lang="en-US" baseline="0" dirty="0" err="1" smtClean="0">
                <a:latin typeface="Adobe Caslon Pro" pitchFamily="18" charset="0"/>
              </a:rPr>
              <a:t>Parmenia</a:t>
            </a:r>
            <a:r>
              <a:rPr lang="en-US" baseline="0" dirty="0" smtClean="0">
                <a:latin typeface="Adobe Caslon Pro" pitchFamily="18" charset="0"/>
              </a:rPr>
              <a:t> </a:t>
            </a:r>
            <a:r>
              <a:rPr lang="en-US" baseline="0" dirty="0" err="1" smtClean="0">
                <a:latin typeface="Adobe Caslon Pro" pitchFamily="18" charset="0"/>
              </a:rPr>
              <a:t>Migel</a:t>
            </a:r>
            <a:endParaRPr lang="en-US" dirty="0" smtClean="0">
              <a:latin typeface="Adobe Caslon Pro" pitchFamily="18" charset="0"/>
            </a:endParaRPr>
          </a:p>
          <a:p>
            <a:endParaRPr lang="en-US" dirty="0" smtClean="0">
              <a:latin typeface="Adobe Caslon Pro" pitchFamily="18" charset="0"/>
            </a:endParaRPr>
          </a:p>
          <a:p>
            <a:endParaRPr lang="en-US" i="0" baseline="0" dirty="0" smtClean="0">
              <a:latin typeface="Adobe Caslon Pro" pitchFamily="18" charset="0"/>
            </a:endParaRPr>
          </a:p>
          <a:p>
            <a:endParaRPr lang="en-US" i="0" baseline="0" dirty="0" smtClean="0">
              <a:latin typeface="Adobe Caslon Pro" pitchFamily="18" charset="0"/>
            </a:endParaRPr>
          </a:p>
        </p:txBody>
      </p:sp>
      <p:sp>
        <p:nvSpPr>
          <p:cNvPr id="4" name="Slide Number Placeholder 3"/>
          <p:cNvSpPr>
            <a:spLocks noGrp="1"/>
          </p:cNvSpPr>
          <p:nvPr>
            <p:ph type="sldNum" sz="quarter" idx="10"/>
          </p:nvPr>
        </p:nvSpPr>
        <p:spPr/>
        <p:txBody>
          <a:bodyPr/>
          <a:lstStyle/>
          <a:p>
            <a:fld id="{26DCD6F7-66F6-447E-86F8-2449D73E9FAD}"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dobe Caslon Pro" pitchFamily="18" charset="0"/>
              </a:rPr>
              <a:t>Fanny Cerrito in </a:t>
            </a:r>
            <a:r>
              <a:rPr lang="en-US" i="1" dirty="0" smtClean="0">
                <a:latin typeface="Adobe Caslon Pro" pitchFamily="18" charset="0"/>
              </a:rPr>
              <a:t>La </a:t>
            </a:r>
            <a:r>
              <a:rPr lang="en-US" i="1" dirty="0" err="1" smtClean="0">
                <a:latin typeface="Adobe Caslon Pro" pitchFamily="18" charset="0"/>
              </a:rPr>
              <a:t>Lituana</a:t>
            </a:r>
            <a:r>
              <a:rPr lang="en-US" i="1" baseline="0" dirty="0" smtClean="0">
                <a:latin typeface="Adobe Caslon Pro" pitchFamily="18" charset="0"/>
              </a:rPr>
              <a:t> </a:t>
            </a:r>
          </a:p>
          <a:p>
            <a:r>
              <a:rPr lang="en-US" baseline="0" dirty="0" smtClean="0">
                <a:latin typeface="Adobe Caslon Pro" pitchFamily="18" charset="0"/>
              </a:rPr>
              <a:t>“a Polish dance, or kind of mazurka”—</a:t>
            </a:r>
            <a:r>
              <a:rPr lang="en-US" baseline="0" dirty="0" err="1" smtClean="0">
                <a:latin typeface="Adobe Caslon Pro" pitchFamily="18" charset="0"/>
              </a:rPr>
              <a:t>Sacheverell</a:t>
            </a:r>
            <a:r>
              <a:rPr lang="en-US" baseline="0" dirty="0" smtClean="0">
                <a:latin typeface="Adobe Caslon Pro" pitchFamily="18" charset="0"/>
              </a:rPr>
              <a:t> Sitwell)</a:t>
            </a:r>
          </a:p>
          <a:p>
            <a:r>
              <a:rPr lang="en-US" dirty="0" smtClean="0">
                <a:latin typeface="Adobe Caslon Pro" pitchFamily="18" charset="0"/>
              </a:rPr>
              <a:t>First performed</a:t>
            </a:r>
            <a:r>
              <a:rPr lang="en-US" baseline="0" dirty="0" smtClean="0">
                <a:latin typeface="Adobe Caslon Pro" pitchFamily="18" charset="0"/>
              </a:rPr>
              <a:t> London: Her Majesty’s Theatre, 1839—Migel)</a:t>
            </a:r>
          </a:p>
          <a:p>
            <a:endParaRPr lang="en-US" baseline="0" dirty="0" smtClean="0">
              <a:latin typeface="Adobe Caslon Pro" pitchFamily="18" charset="0"/>
            </a:endParaRPr>
          </a:p>
          <a:p>
            <a:r>
              <a:rPr lang="en-US" baseline="0" dirty="0" smtClean="0">
                <a:latin typeface="Adobe Caslon Pro" pitchFamily="18" charset="0"/>
              </a:rPr>
              <a:t>Left: </a:t>
            </a:r>
            <a:r>
              <a:rPr lang="en-US" baseline="0" dirty="0" err="1" smtClean="0">
                <a:latin typeface="Adobe Caslon Pro" pitchFamily="18" charset="0"/>
              </a:rPr>
              <a:t>Taglioni</a:t>
            </a:r>
            <a:r>
              <a:rPr lang="en-US" baseline="0" dirty="0" smtClean="0">
                <a:latin typeface="Adobe Caslon Pro" pitchFamily="18" charset="0"/>
              </a:rPr>
              <a:t> and </a:t>
            </a:r>
            <a:r>
              <a:rPr lang="en-US" baseline="0" dirty="0" err="1" smtClean="0">
                <a:latin typeface="Adobe Caslon Pro" pitchFamily="18" charset="0"/>
              </a:rPr>
              <a:t>Elssler’s</a:t>
            </a:r>
            <a:r>
              <a:rPr lang="en-US" baseline="0" dirty="0" smtClean="0">
                <a:latin typeface="Adobe Caslon Pro" pitchFamily="18" charset="0"/>
              </a:rPr>
              <a:t> Dances. / La Cachucha.</a:t>
            </a:r>
          </a:p>
          <a:p>
            <a:r>
              <a:rPr lang="en-US" baseline="0" dirty="0" smtClean="0">
                <a:latin typeface="Adobe Caslon Pro" pitchFamily="18" charset="0"/>
              </a:rPr>
              <a:t>New York: Millet’s Music Saloon, </a:t>
            </a:r>
            <a:r>
              <a:rPr lang="en-US" baseline="0" dirty="0" err="1" smtClean="0">
                <a:latin typeface="Adobe Caslon Pro" pitchFamily="18" charset="0"/>
              </a:rPr>
              <a:t>n.d</a:t>
            </a:r>
            <a:r>
              <a:rPr lang="en-US" baseline="0" dirty="0" smtClean="0">
                <a:latin typeface="Adobe Caslon Pro" pitchFamily="18" charset="0"/>
              </a:rPr>
              <a:t>.</a:t>
            </a:r>
          </a:p>
          <a:p>
            <a:r>
              <a:rPr lang="en-US" b="1" baseline="0" dirty="0" smtClean="0">
                <a:latin typeface="Adobe Caslon Pro" pitchFamily="18" charset="0"/>
              </a:rPr>
              <a:t>“J. </a:t>
            </a:r>
            <a:r>
              <a:rPr lang="en-US" b="1" baseline="0" dirty="0" err="1" smtClean="0">
                <a:latin typeface="Adobe Caslon Pro" pitchFamily="18" charset="0"/>
              </a:rPr>
              <a:t>Penniman</a:t>
            </a:r>
            <a:r>
              <a:rPr lang="en-US" b="1" baseline="0" dirty="0" smtClean="0">
                <a:latin typeface="Adobe Caslon Pro" pitchFamily="18" charset="0"/>
              </a:rPr>
              <a:t> Del.” ; “Lith. of Endicott 22 John. St.”</a:t>
            </a:r>
          </a:p>
          <a:p>
            <a:endParaRPr lang="en-US" baseline="0" dirty="0" smtClean="0">
              <a:latin typeface="Adobe Caslon Pro" pitchFamily="18" charset="0"/>
            </a:endParaRPr>
          </a:p>
          <a:p>
            <a:r>
              <a:rPr lang="en-US" baseline="0" dirty="0" smtClean="0">
                <a:latin typeface="Adobe Caslon Pro" pitchFamily="18" charset="0"/>
              </a:rPr>
              <a:t>Right: Boston: First Series. / Grand Mazurkas, Composed for, and dedicated to Mad(</a:t>
            </a:r>
            <a:r>
              <a:rPr lang="en-US" baseline="0" dirty="0" err="1" smtClean="0">
                <a:latin typeface="Adobe Caslon Pro" pitchFamily="18" charset="0"/>
              </a:rPr>
              <a:t>lle</a:t>
            </a:r>
            <a:r>
              <a:rPr lang="en-US" baseline="0" dirty="0" smtClean="0">
                <a:latin typeface="Adobe Caslon Pro" pitchFamily="18" charset="0"/>
              </a:rPr>
              <a:t>) Fanny </a:t>
            </a:r>
            <a:r>
              <a:rPr lang="en-US" baseline="0" dirty="0" err="1" smtClean="0">
                <a:latin typeface="Adobe Caslon Pro" pitchFamily="18" charset="0"/>
              </a:rPr>
              <a:t>Elssler</a:t>
            </a:r>
            <a:endParaRPr lang="en-US" baseline="0" dirty="0" smtClean="0">
              <a:latin typeface="Adobe Caslon Pro" pitchFamily="18" charset="0"/>
            </a:endParaRPr>
          </a:p>
          <a:p>
            <a:r>
              <a:rPr lang="en-US" b="1" baseline="0" dirty="0" smtClean="0">
                <a:latin typeface="Adobe Caslon Pro" pitchFamily="18" charset="0"/>
              </a:rPr>
              <a:t>“Thayer &amp; Co’s Lith. Boston”</a:t>
            </a:r>
            <a:endParaRPr lang="en-US" b="1" dirty="0">
              <a:latin typeface="Adobe Caslon Pro" pitchFamily="18" charset="0"/>
            </a:endParaRPr>
          </a:p>
        </p:txBody>
      </p:sp>
      <p:sp>
        <p:nvSpPr>
          <p:cNvPr id="4" name="Slide Number Placeholder 3"/>
          <p:cNvSpPr>
            <a:spLocks noGrp="1"/>
          </p:cNvSpPr>
          <p:nvPr>
            <p:ph type="sldNum" sz="quarter" idx="10"/>
          </p:nvPr>
        </p:nvSpPr>
        <p:spPr/>
        <p:txBody>
          <a:bodyPr/>
          <a:lstStyle/>
          <a:p>
            <a:fld id="{26DCD6F7-66F6-447E-86F8-2449D73E9FAD}"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dobe Caslon Pro" pitchFamily="18" charset="0"/>
              </a:rPr>
              <a:t>Fanny Cerrito in </a:t>
            </a:r>
            <a:r>
              <a:rPr lang="en-US" i="1" dirty="0" smtClean="0">
                <a:latin typeface="Adobe Caslon Pro" pitchFamily="18" charset="0"/>
              </a:rPr>
              <a:t>La </a:t>
            </a:r>
            <a:r>
              <a:rPr lang="en-US" i="1" dirty="0" err="1" smtClean="0">
                <a:latin typeface="Adobe Caslon Pro" pitchFamily="18" charset="0"/>
              </a:rPr>
              <a:t>Lituana</a:t>
            </a:r>
            <a:r>
              <a:rPr lang="en-US" i="1" dirty="0" smtClean="0">
                <a:latin typeface="Adobe Caslon Pro" pitchFamily="18" charset="0"/>
              </a:rPr>
              <a:t> / La </a:t>
            </a:r>
            <a:r>
              <a:rPr lang="en-US" i="1" dirty="0" err="1" smtClean="0">
                <a:latin typeface="Adobe Caslon Pro" pitchFamily="18" charset="0"/>
              </a:rPr>
              <a:t>Lithuanienne</a:t>
            </a:r>
            <a:r>
              <a:rPr lang="en-US" i="1" dirty="0" smtClean="0">
                <a:latin typeface="Adobe Caslon Pro" pitchFamily="18" charset="0"/>
              </a:rPr>
              <a:t> </a:t>
            </a:r>
          </a:p>
          <a:p>
            <a:endParaRPr lang="en-US" dirty="0" smtClean="0">
              <a:latin typeface="Adobe Caslon Pro" pitchFamily="18" charset="0"/>
            </a:endParaRPr>
          </a:p>
          <a:p>
            <a:r>
              <a:rPr lang="en-US" dirty="0" smtClean="0">
                <a:latin typeface="Adobe Caslon Pro" pitchFamily="18" charset="0"/>
              </a:rPr>
              <a:t>Left: Colored lithograph</a:t>
            </a:r>
            <a:r>
              <a:rPr lang="en-US" baseline="0" dirty="0" smtClean="0">
                <a:latin typeface="Adobe Caslon Pro" pitchFamily="18" charset="0"/>
              </a:rPr>
              <a:t> by Joseph </a:t>
            </a:r>
            <a:r>
              <a:rPr lang="en-US" baseline="0" dirty="0" err="1" smtClean="0">
                <a:latin typeface="Adobe Caslon Pro" pitchFamily="18" charset="0"/>
              </a:rPr>
              <a:t>Bouvier</a:t>
            </a:r>
            <a:r>
              <a:rPr lang="en-US" baseline="0" dirty="0" smtClean="0">
                <a:latin typeface="Adobe Caslon Pro" pitchFamily="18" charset="0"/>
              </a:rPr>
              <a:t> from a drawing by </a:t>
            </a:r>
            <a:r>
              <a:rPr lang="en-US" baseline="0" dirty="0" err="1" smtClean="0">
                <a:latin typeface="Adobe Caslon Pro" pitchFamily="18" charset="0"/>
              </a:rPr>
              <a:t>Bouvier</a:t>
            </a:r>
            <a:r>
              <a:rPr lang="en-US" baseline="0" dirty="0" smtClean="0">
                <a:latin typeface="Adobe Caslon Pro" pitchFamily="18" charset="0"/>
              </a:rPr>
              <a:t>. London: T. McLean, July 6</a:t>
            </a:r>
            <a:r>
              <a:rPr lang="en-US" baseline="30000" dirty="0" smtClean="0">
                <a:latin typeface="Adobe Caslon Pro" pitchFamily="18" charset="0"/>
              </a:rPr>
              <a:t>th</a:t>
            </a:r>
            <a:r>
              <a:rPr lang="en-US" baseline="0" dirty="0" smtClean="0">
                <a:latin typeface="Adobe Caslon Pro" pitchFamily="18" charset="0"/>
              </a:rPr>
              <a:t> 1840.</a:t>
            </a:r>
          </a:p>
          <a:p>
            <a:endParaRPr lang="en-US" baseline="0" dirty="0" smtClean="0">
              <a:latin typeface="Adobe Caslon Pro" pitchFamily="18" charset="0"/>
            </a:endParaRPr>
          </a:p>
          <a:p>
            <a:r>
              <a:rPr lang="en-US" baseline="0" dirty="0" smtClean="0">
                <a:latin typeface="Adobe Caslon Pro" pitchFamily="18" charset="0"/>
              </a:rPr>
              <a:t>Right: Colored lithograph (after a print by Joseph </a:t>
            </a:r>
            <a:r>
              <a:rPr lang="en-US" baseline="0" dirty="0" err="1" smtClean="0">
                <a:latin typeface="Adobe Caslon Pro" pitchFamily="18" charset="0"/>
              </a:rPr>
              <a:t>Bouvier</a:t>
            </a:r>
            <a:r>
              <a:rPr lang="en-US" baseline="0" dirty="0" smtClean="0">
                <a:latin typeface="Adobe Caslon Pro" pitchFamily="18" charset="0"/>
              </a:rPr>
              <a:t>) by </a:t>
            </a:r>
            <a:r>
              <a:rPr lang="en-US" baseline="0" dirty="0" err="1" smtClean="0">
                <a:latin typeface="Adobe Caslon Pro" pitchFamily="18" charset="0"/>
              </a:rPr>
              <a:t>Haguental</a:t>
            </a:r>
            <a:r>
              <a:rPr lang="en-US" baseline="0" dirty="0" smtClean="0">
                <a:latin typeface="Adobe Caslon Pro" pitchFamily="18" charset="0"/>
              </a:rPr>
              <a:t>. </a:t>
            </a:r>
            <a:r>
              <a:rPr lang="en-US" i="1" baseline="0" dirty="0" smtClean="0">
                <a:latin typeface="Adobe Caslon Pro" pitchFamily="18" charset="0"/>
              </a:rPr>
              <a:t>Les </a:t>
            </a:r>
            <a:r>
              <a:rPr lang="en-US" i="1" baseline="0" dirty="0" err="1" smtClean="0">
                <a:latin typeface="Adobe Caslon Pro" pitchFamily="18" charset="0"/>
              </a:rPr>
              <a:t>Gloires</a:t>
            </a:r>
            <a:r>
              <a:rPr lang="en-US" i="1" baseline="0" dirty="0" smtClean="0">
                <a:latin typeface="Adobe Caslon Pro" pitchFamily="18" charset="0"/>
              </a:rPr>
              <a:t> de </a:t>
            </a:r>
            <a:r>
              <a:rPr lang="en-US" i="1" baseline="0" dirty="0" err="1" smtClean="0">
                <a:latin typeface="Adobe Caslon Pro" pitchFamily="18" charset="0"/>
              </a:rPr>
              <a:t>l’Opera</a:t>
            </a:r>
            <a:r>
              <a:rPr lang="en-US" baseline="0" dirty="0" smtClean="0">
                <a:latin typeface="Adobe Caslon Pro" pitchFamily="18" charset="0"/>
              </a:rPr>
              <a:t>. No. 2 of 12. Fanny Cerrito. Paris: </a:t>
            </a:r>
            <a:r>
              <a:rPr lang="en-US" baseline="0" dirty="0" err="1" smtClean="0">
                <a:latin typeface="Adobe Caslon Pro" pitchFamily="18" charset="0"/>
              </a:rPr>
              <a:t>Aubert</a:t>
            </a:r>
            <a:r>
              <a:rPr lang="en-US" baseline="0" dirty="0" smtClean="0">
                <a:latin typeface="Adobe Caslon Pro" pitchFamily="18" charset="0"/>
              </a:rPr>
              <a:t>, </a:t>
            </a:r>
            <a:r>
              <a:rPr lang="en-US" baseline="0" dirty="0" err="1" smtClean="0">
                <a:latin typeface="Adobe Caslon Pro" pitchFamily="18" charset="0"/>
              </a:rPr>
              <a:t>n.d</a:t>
            </a:r>
            <a:r>
              <a:rPr lang="en-US" baseline="0" dirty="0" smtClean="0">
                <a:latin typeface="Adobe Caslon Pro" pitchFamily="18" charset="0"/>
              </a:rPr>
              <a:t>. </a:t>
            </a:r>
          </a:p>
          <a:p>
            <a:endParaRPr lang="en-US" baseline="0" dirty="0" smtClean="0">
              <a:latin typeface="Adobe Caslon Pro" pitchFamily="18" charset="0"/>
            </a:endParaRPr>
          </a:p>
          <a:p>
            <a:r>
              <a:rPr lang="en-US" baseline="0" dirty="0" smtClean="0">
                <a:latin typeface="Adobe Caslon Pro" pitchFamily="18" charset="0"/>
              </a:rPr>
              <a:t>“A pirated print typical of </a:t>
            </a:r>
            <a:r>
              <a:rPr lang="en-US" baseline="0" dirty="0" err="1" smtClean="0">
                <a:latin typeface="Adobe Caslon Pro" pitchFamily="18" charset="0"/>
              </a:rPr>
              <a:t>Haguental</a:t>
            </a:r>
            <a:r>
              <a:rPr lang="en-US" baseline="0" dirty="0" smtClean="0">
                <a:latin typeface="Adobe Caslon Pro" pitchFamily="18" charset="0"/>
              </a:rPr>
              <a:t> in Paris and Currier in New York”. </a:t>
            </a:r>
            <a:r>
              <a:rPr lang="en-US" baseline="0" dirty="0" err="1" smtClean="0">
                <a:latin typeface="Adobe Caslon Pro" pitchFamily="18" charset="0"/>
              </a:rPr>
              <a:t>Parmenia</a:t>
            </a:r>
            <a:r>
              <a:rPr lang="en-US" baseline="0" dirty="0" smtClean="0">
                <a:latin typeface="Adobe Caslon Pro" pitchFamily="18" charset="0"/>
              </a:rPr>
              <a:t> </a:t>
            </a:r>
            <a:r>
              <a:rPr lang="en-US" baseline="0" dirty="0" err="1" smtClean="0">
                <a:latin typeface="Adobe Caslon Pro" pitchFamily="18" charset="0"/>
              </a:rPr>
              <a:t>Migel</a:t>
            </a:r>
            <a:r>
              <a:rPr lang="en-US" baseline="0" dirty="0" smtClean="0">
                <a:latin typeface="Adobe Caslon Pro" pitchFamily="18" charset="0"/>
              </a:rPr>
              <a:t>. </a:t>
            </a:r>
            <a:r>
              <a:rPr lang="en-US" i="1" baseline="0" dirty="0" smtClean="0">
                <a:latin typeface="Adobe Caslon Pro" pitchFamily="18" charset="0"/>
              </a:rPr>
              <a:t>Great Ballet Prints</a:t>
            </a:r>
            <a:r>
              <a:rPr lang="en-US" baseline="0" dirty="0" smtClean="0">
                <a:latin typeface="Adobe Caslon Pro" pitchFamily="18" charset="0"/>
              </a:rPr>
              <a:t>. Dover (1981).</a:t>
            </a:r>
          </a:p>
          <a:p>
            <a:endParaRPr lang="en-US" baseline="0" dirty="0" smtClean="0">
              <a:latin typeface="Adobe Caslon Pro"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dobe Caslon Pro" pitchFamily="18" charset="0"/>
              </a:rPr>
              <a:t>“The dancer is executing a </a:t>
            </a:r>
            <a:r>
              <a:rPr lang="en-US" i="1" baseline="0" dirty="0" smtClean="0">
                <a:latin typeface="Adobe Caslon Pro" pitchFamily="18" charset="0"/>
              </a:rPr>
              <a:t>petit </a:t>
            </a:r>
            <a:r>
              <a:rPr lang="en-US" i="1" baseline="0" dirty="0" err="1" smtClean="0">
                <a:latin typeface="Adobe Caslon Pro" pitchFamily="18" charset="0"/>
              </a:rPr>
              <a:t>jete</a:t>
            </a:r>
            <a:r>
              <a:rPr lang="en-US" i="1" baseline="0" dirty="0" smtClean="0">
                <a:latin typeface="Adobe Caslon Pro" pitchFamily="18" charset="0"/>
              </a:rPr>
              <a:t> en </a:t>
            </a:r>
            <a:r>
              <a:rPr lang="en-US" i="1" baseline="0" dirty="0" err="1" smtClean="0">
                <a:latin typeface="Adobe Caslon Pro" pitchFamily="18" charset="0"/>
              </a:rPr>
              <a:t>avant</a:t>
            </a:r>
            <a:r>
              <a:rPr lang="en-US" i="1" baseline="0" dirty="0" smtClean="0">
                <a:latin typeface="Adobe Caslon Pro" pitchFamily="18" charset="0"/>
              </a:rPr>
              <a:t> </a:t>
            </a:r>
            <a:r>
              <a:rPr lang="en-US" baseline="0" dirty="0" smtClean="0">
                <a:latin typeface="Adobe Caslon Pro" pitchFamily="18" charset="0"/>
              </a:rPr>
              <a:t>on the right foot. Background formed by an Eastern landscape--; mosque with four minarets.” Cyril Beaumont and </a:t>
            </a:r>
            <a:r>
              <a:rPr lang="en-US" baseline="0" dirty="0" err="1" smtClean="0">
                <a:latin typeface="Adobe Caslon Pro" pitchFamily="18" charset="0"/>
              </a:rPr>
              <a:t>Sacheverell</a:t>
            </a:r>
            <a:r>
              <a:rPr lang="en-US" baseline="0" dirty="0" smtClean="0">
                <a:latin typeface="Adobe Caslon Pro" pitchFamily="18" charset="0"/>
              </a:rPr>
              <a:t> Sitwell, </a:t>
            </a:r>
            <a:r>
              <a:rPr lang="en-US" i="1" baseline="0" dirty="0" smtClean="0">
                <a:latin typeface="Adobe Caslon Pro" pitchFamily="18" charset="0"/>
              </a:rPr>
              <a:t>The Romantic Ballet in Lithographs of the Time </a:t>
            </a:r>
            <a:r>
              <a:rPr lang="en-US" baseline="0" dirty="0" smtClean="0">
                <a:latin typeface="Adobe Caslon Pro" pitchFamily="18" charset="0"/>
              </a:rPr>
              <a:t>(1938) </a:t>
            </a:r>
            <a:r>
              <a:rPr lang="en-US" i="1" baseline="0" dirty="0" smtClean="0">
                <a:latin typeface="Adobe Caslon Pro" pitchFamily="18" charset="0"/>
              </a:rPr>
              <a:t>Gift of Alberta H. Burke</a:t>
            </a:r>
          </a:p>
          <a:p>
            <a:endParaRPr lang="en-US" dirty="0" smtClean="0">
              <a:latin typeface="Adobe Caslon Pro" pitchFamily="18" charset="0"/>
            </a:endParaRPr>
          </a:p>
          <a:p>
            <a:endParaRPr lang="en-US" dirty="0">
              <a:latin typeface="Adobe Caslon Pro" pitchFamily="18" charset="0"/>
            </a:endParaRPr>
          </a:p>
        </p:txBody>
      </p:sp>
      <p:sp>
        <p:nvSpPr>
          <p:cNvPr id="4" name="Slide Number Placeholder 3"/>
          <p:cNvSpPr>
            <a:spLocks noGrp="1"/>
          </p:cNvSpPr>
          <p:nvPr>
            <p:ph type="sldNum" sz="quarter" idx="10"/>
          </p:nvPr>
        </p:nvSpPr>
        <p:spPr/>
        <p:txBody>
          <a:bodyPr/>
          <a:lstStyle/>
          <a:p>
            <a:fld id="{26DCD6F7-66F6-447E-86F8-2449D73E9FAD}"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DCD6F7-66F6-447E-86F8-2449D73E9FA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4255BFE-4761-4E45-8738-B8203837C160}" type="datetimeFigureOut">
              <a:rPr lang="en-US" smtClean="0"/>
              <a:pPr/>
              <a:t>8/13/2014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DF5D5AC9-ACAF-4CED-9171-D3E39CDC28C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255BFE-4761-4E45-8738-B8203837C160}" type="datetimeFigureOut">
              <a:rPr lang="en-US" smtClean="0"/>
              <a:pPr/>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5AC9-ACAF-4CED-9171-D3E39CDC28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255BFE-4761-4E45-8738-B8203837C160}" type="datetimeFigureOut">
              <a:rPr lang="en-US" smtClean="0"/>
              <a:pPr/>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5AC9-ACAF-4CED-9171-D3E39CDC28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4255BFE-4761-4E45-8738-B8203837C160}" type="datetimeFigureOut">
              <a:rPr lang="en-US" smtClean="0"/>
              <a:pPr/>
              <a:t>8/13/2014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5D5AC9-ACAF-4CED-9171-D3E39CDC28C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4255BFE-4761-4E45-8738-B8203837C160}" type="datetimeFigureOut">
              <a:rPr lang="en-US" smtClean="0"/>
              <a:pPr/>
              <a:t>8/13/2014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DF5D5AC9-ACAF-4CED-9171-D3E39CDC28C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4255BFE-4761-4E45-8738-B8203837C160}" type="datetimeFigureOut">
              <a:rPr lang="en-US" smtClean="0"/>
              <a:pPr/>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D5AC9-ACAF-4CED-9171-D3E39CDC28C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4255BFE-4761-4E45-8738-B8203837C160}" type="datetimeFigureOut">
              <a:rPr lang="en-US" smtClean="0"/>
              <a:pPr/>
              <a:t>8/13/2014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5D5AC9-ACAF-4CED-9171-D3E39CDC28C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4255BFE-4761-4E45-8738-B8203837C160}" type="datetimeFigureOut">
              <a:rPr lang="en-US" smtClean="0"/>
              <a:pPr/>
              <a:t>8/13/2014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5D5AC9-ACAF-4CED-9171-D3E39CDC28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55BFE-4761-4E45-8738-B8203837C160}" type="datetimeFigureOut">
              <a:rPr lang="en-US" smtClean="0"/>
              <a:pPr/>
              <a:t>8/13/2014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5D5AC9-ACAF-4CED-9171-D3E39CDC28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255BFE-4761-4E45-8738-B8203837C160}" type="datetimeFigureOut">
              <a:rPr lang="en-US" smtClean="0"/>
              <a:pPr/>
              <a:t>8/13/2014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5D5AC9-ACAF-4CED-9171-D3E39CDC28C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4255BFE-4761-4E45-8738-B8203837C160}" type="datetimeFigureOut">
              <a:rPr lang="en-US" smtClean="0"/>
              <a:pPr/>
              <a:t>8/13/2014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DF5D5AC9-ACAF-4CED-9171-D3E39CDC28C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4255BFE-4761-4E45-8738-B8203837C160}" type="datetimeFigureOut">
              <a:rPr lang="en-US" smtClean="0"/>
              <a:pPr/>
              <a:t>8/13/2014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F5D5AC9-ACAF-4CED-9171-D3E39CDC28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hyperlink" Target="mailto:Allison.ODell@goucher.edu"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hyperlink" Target="http://libraryguides.goucher.edu/SCACatalogingToo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Allison.ODell@goucher.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mappinghiddencollections.wordpress.com/" TargetMode="Externa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mappinghiddencollections.wordpress.com/" TargetMode="Externa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twitter.com/AllisonCatalogs"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mailto:KGiese@goucher.edu" TargetMode="External"/><Relationship Id="rId2" Type="http://schemas.openxmlformats.org/officeDocument/2006/relationships/hyperlink" Target="mailto:Cassie.Brand@goucher.edu" TargetMode="External"/><Relationship Id="rId1" Type="http://schemas.openxmlformats.org/officeDocument/2006/relationships/slideLayout" Target="../slideLayouts/slideLayout3.xml"/><Relationship Id="rId5" Type="http://schemas.openxmlformats.org/officeDocument/2006/relationships/hyperlink" Target="http://meyerhoff.goucher.edu/library/archives/Past_Meets_Future.pptx" TargetMode="External"/><Relationship Id="rId4" Type="http://schemas.openxmlformats.org/officeDocument/2006/relationships/hyperlink" Target="mailto:Allison.ODell@goucher.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Kenneth.Giese@goucher.edu"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Innovative Techniques for Uncovering Special Collections at the Goucher College Athenaeum</a:t>
            </a:r>
            <a:endParaRPr lang="en-US" dirty="0"/>
          </a:p>
        </p:txBody>
      </p:sp>
      <p:sp>
        <p:nvSpPr>
          <p:cNvPr id="3" name="Title 2"/>
          <p:cNvSpPr>
            <a:spLocks noGrp="1"/>
          </p:cNvSpPr>
          <p:nvPr>
            <p:ph type="ctrTitle"/>
          </p:nvPr>
        </p:nvSpPr>
        <p:spPr>
          <a:xfrm>
            <a:off x="457200" y="1905000"/>
            <a:ext cx="8229600" cy="1465870"/>
          </a:xfrm>
        </p:spPr>
        <p:txBody>
          <a:bodyPr>
            <a:normAutofit/>
          </a:bodyPr>
          <a:lstStyle/>
          <a:p>
            <a:r>
              <a:rPr lang="en-US" dirty="0" smtClean="0">
                <a:latin typeface="Algerian" pitchFamily="82" charset="0"/>
              </a:rPr>
              <a:t>Past Meets Future</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772400" cy="1143000"/>
          </a:xfrm>
        </p:spPr>
        <p:txBody>
          <a:bodyPr>
            <a:noAutofit/>
          </a:bodyPr>
          <a:lstStyle/>
          <a:p>
            <a:r>
              <a:rPr lang="en-US" sz="2400" dirty="0" smtClean="0">
                <a:latin typeface="Adobe Caslon Pro Bold" pitchFamily="18" charset="0"/>
              </a:rPr>
              <a:t>Format &amp; collation statement: </a:t>
            </a:r>
            <a:br>
              <a:rPr lang="en-US" sz="2400" dirty="0" smtClean="0">
                <a:latin typeface="Adobe Caslon Pro Bold" pitchFamily="18" charset="0"/>
              </a:rPr>
            </a:br>
            <a:r>
              <a:rPr lang="en-US" sz="2400" dirty="0" smtClean="0">
                <a:latin typeface="Adobe Caslon Pro Bold" pitchFamily="18" charset="0"/>
              </a:rPr>
              <a:t>DCRM(B): 359, [1] p.: ill.; 18cm /12</a:t>
            </a:r>
            <a:r>
              <a:rPr lang="en-US" sz="2400" baseline="30000" dirty="0" smtClean="0">
                <a:latin typeface="Adobe Caslon Pro Bold" pitchFamily="18" charset="0"/>
              </a:rPr>
              <a:t>0</a:t>
            </a:r>
            <a:r>
              <a:rPr lang="en-US" sz="2400" dirty="0" smtClean="0">
                <a:latin typeface="Adobe Caslon Pro Bold" pitchFamily="18" charset="0"/>
              </a:rPr>
              <a:t>: A-P</a:t>
            </a:r>
            <a:r>
              <a:rPr lang="en-US" sz="2400" baseline="30000" dirty="0" smtClean="0">
                <a:latin typeface="Adobe Caslon Pro Bold" pitchFamily="18" charset="0"/>
              </a:rPr>
              <a:t>12</a:t>
            </a:r>
            <a:r>
              <a:rPr lang="en-US" sz="2400" dirty="0" smtClean="0">
                <a:latin typeface="Adobe Caslon Pro Bold" pitchFamily="18" charset="0"/>
              </a:rPr>
              <a:t>; 180 leaves</a:t>
            </a:r>
            <a:br>
              <a:rPr lang="en-US" sz="2400" dirty="0" smtClean="0">
                <a:latin typeface="Adobe Caslon Pro Bold" pitchFamily="18" charset="0"/>
              </a:rPr>
            </a:br>
            <a:r>
              <a:rPr lang="en-US" sz="2400" dirty="0" smtClean="0">
                <a:latin typeface="Adobe Caslon Pro Bold" pitchFamily="18" charset="0"/>
              </a:rPr>
              <a:t>(Note: Leaf A1 recto is blank; front. on A1 verso)</a:t>
            </a:r>
            <a:endParaRPr lang="en-US" sz="2400" dirty="0">
              <a:latin typeface="Adobe Caslon Pro Bold" pitchFamily="18" charset="0"/>
            </a:endParaRPr>
          </a:p>
        </p:txBody>
      </p:sp>
      <p:sp>
        <p:nvSpPr>
          <p:cNvPr id="3" name="Text Placeholder 2"/>
          <p:cNvSpPr>
            <a:spLocks noGrp="1"/>
          </p:cNvSpPr>
          <p:nvPr>
            <p:ph type="body" idx="1"/>
          </p:nvPr>
        </p:nvSpPr>
        <p:spPr>
          <a:xfrm>
            <a:off x="685800" y="2209800"/>
            <a:ext cx="3733800" cy="762000"/>
          </a:xfrm>
        </p:spPr>
        <p:txBody>
          <a:bodyPr>
            <a:normAutofit fontScale="92500" lnSpcReduction="20000"/>
          </a:bodyPr>
          <a:lstStyle/>
          <a:p>
            <a:pPr algn="ctr"/>
            <a:r>
              <a:rPr lang="en-US" dirty="0" smtClean="0">
                <a:latin typeface="Adobe Caslon Pro Bold" pitchFamily="18" charset="0"/>
              </a:rPr>
              <a:t>The Frontispiece</a:t>
            </a:r>
          </a:p>
          <a:p>
            <a:pPr algn="ctr"/>
            <a:r>
              <a:rPr lang="en-US" dirty="0" smtClean="0">
                <a:latin typeface="Adobe Caslon Pro Bold" pitchFamily="18" charset="0"/>
              </a:rPr>
              <a:t> John Gay  </a:t>
            </a:r>
            <a:endParaRPr lang="en-US" dirty="0">
              <a:latin typeface="Adobe Caslon Pro Bold" pitchFamily="18" charset="0"/>
            </a:endParaRPr>
          </a:p>
        </p:txBody>
      </p:sp>
      <p:pic>
        <p:nvPicPr>
          <p:cNvPr id="7" name="Content Placeholder 6" descr="Gay_front_p23_lightoff.jpg"/>
          <p:cNvPicPr>
            <a:picLocks noGrp="1" noChangeAspect="1"/>
          </p:cNvPicPr>
          <p:nvPr>
            <p:ph sz="half" idx="2"/>
          </p:nvPr>
        </p:nvPicPr>
        <p:blipFill>
          <a:blip r:embed="rId3" cstate="print"/>
          <a:stretch>
            <a:fillRect/>
          </a:stretch>
        </p:blipFill>
        <p:spPr>
          <a:xfrm>
            <a:off x="457200" y="3200400"/>
            <a:ext cx="4040188" cy="3209571"/>
          </a:xfrm>
        </p:spPr>
      </p:pic>
      <p:sp>
        <p:nvSpPr>
          <p:cNvPr id="5" name="Text Placeholder 4"/>
          <p:cNvSpPr>
            <a:spLocks noGrp="1"/>
          </p:cNvSpPr>
          <p:nvPr>
            <p:ph type="body" sz="quarter" idx="3"/>
          </p:nvPr>
        </p:nvSpPr>
        <p:spPr>
          <a:xfrm>
            <a:off x="4800600" y="2209800"/>
            <a:ext cx="3733800" cy="762000"/>
          </a:xfrm>
        </p:spPr>
        <p:txBody>
          <a:bodyPr>
            <a:normAutofit fontScale="92500" lnSpcReduction="20000"/>
          </a:bodyPr>
          <a:lstStyle/>
          <a:p>
            <a:pPr algn="ctr"/>
            <a:r>
              <a:rPr lang="en-US" dirty="0" smtClean="0">
                <a:latin typeface="Adobe Caslon Pro Bold" pitchFamily="18" charset="0"/>
              </a:rPr>
              <a:t>The doubled Frontispiece</a:t>
            </a:r>
          </a:p>
          <a:p>
            <a:pPr algn="ctr"/>
            <a:r>
              <a:rPr lang="en-US" dirty="0" smtClean="0">
                <a:latin typeface="Adobe Caslon Pro Bold" pitchFamily="18" charset="0"/>
              </a:rPr>
              <a:t> John Gay &amp; Peter the Great </a:t>
            </a:r>
            <a:endParaRPr lang="en-US" dirty="0">
              <a:latin typeface="Adobe Caslon Pro Bold" pitchFamily="18" charset="0"/>
            </a:endParaRPr>
          </a:p>
        </p:txBody>
      </p:sp>
      <p:pic>
        <p:nvPicPr>
          <p:cNvPr id="8" name="Content Placeholder 7" descr="Gay_front_p23_lighton.jpg"/>
          <p:cNvPicPr>
            <a:picLocks noGrp="1" noChangeAspect="1"/>
          </p:cNvPicPr>
          <p:nvPr>
            <p:ph sz="quarter" idx="4"/>
          </p:nvPr>
        </p:nvPicPr>
        <p:blipFill>
          <a:blip r:embed="rId4" cstate="print"/>
          <a:stretch>
            <a:fillRect/>
          </a:stretch>
        </p:blipFill>
        <p:spPr>
          <a:xfrm>
            <a:off x="4648200" y="3200400"/>
            <a:ext cx="4041775" cy="322228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533400"/>
            <a:ext cx="7772400" cy="1295400"/>
          </a:xfrm>
        </p:spPr>
        <p:txBody>
          <a:bodyPr>
            <a:noAutofit/>
          </a:bodyPr>
          <a:lstStyle/>
          <a:p>
            <a:r>
              <a:rPr lang="en-US" sz="2300" dirty="0" smtClean="0">
                <a:latin typeface="Adobe Caslon Pro Bold" pitchFamily="18" charset="0"/>
              </a:rPr>
              <a:t>Describing Visual Materials</a:t>
            </a:r>
            <a:br>
              <a:rPr lang="en-US" sz="2300" dirty="0" smtClean="0">
                <a:latin typeface="Adobe Caslon Pro Bold" pitchFamily="18" charset="0"/>
              </a:rPr>
            </a:br>
            <a:r>
              <a:rPr lang="en-US" sz="2300" dirty="0" smtClean="0">
                <a:latin typeface="Adobe Caslon Pro Bold" pitchFamily="18" charset="0"/>
              </a:rPr>
              <a:t> 1. printing process, artist, printmaker/lithographer (or firm) </a:t>
            </a:r>
            <a:br>
              <a:rPr lang="en-US" sz="2300" dirty="0" smtClean="0">
                <a:latin typeface="Adobe Caslon Pro Bold" pitchFamily="18" charset="0"/>
              </a:rPr>
            </a:br>
            <a:r>
              <a:rPr lang="en-US" sz="2300" dirty="0" smtClean="0">
                <a:latin typeface="Adobe Caslon Pro Bold" pitchFamily="18" charset="0"/>
              </a:rPr>
              <a:t>2. dancer/dance 3. which role, from what scene, of which ballet?</a:t>
            </a:r>
            <a:endParaRPr lang="en-US" sz="2300" dirty="0">
              <a:latin typeface="Adobe Caslon Pro Bold" pitchFamily="18" charset="0"/>
            </a:endParaRPr>
          </a:p>
        </p:txBody>
      </p:sp>
      <p:pic>
        <p:nvPicPr>
          <p:cNvPr id="8" name="Content Placeholder 7" descr="LePasDesFleurs_1847.jpg"/>
          <p:cNvPicPr>
            <a:picLocks noGrp="1" noChangeAspect="1"/>
          </p:cNvPicPr>
          <p:nvPr>
            <p:ph sz="half" idx="1"/>
          </p:nvPr>
        </p:nvPicPr>
        <p:blipFill>
          <a:blip r:embed="rId3" cstate="print"/>
          <a:stretch>
            <a:fillRect/>
          </a:stretch>
        </p:blipFill>
        <p:spPr>
          <a:xfrm>
            <a:off x="762000" y="2057400"/>
            <a:ext cx="3261708" cy="4525963"/>
          </a:xfrm>
        </p:spPr>
      </p:pic>
      <p:pic>
        <p:nvPicPr>
          <p:cNvPr id="9" name="Content Placeholder 8" descr="LaTarentule_1840.jpg"/>
          <p:cNvPicPr>
            <a:picLocks noGrp="1" noChangeAspect="1"/>
          </p:cNvPicPr>
          <p:nvPr>
            <p:ph sz="half" idx="2"/>
          </p:nvPr>
        </p:nvPicPr>
        <p:blipFill>
          <a:blip r:embed="rId4" cstate="print"/>
          <a:stretch>
            <a:fillRect/>
          </a:stretch>
        </p:blipFill>
        <p:spPr>
          <a:xfrm>
            <a:off x="4876800" y="1981200"/>
            <a:ext cx="3466123" cy="4525963"/>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14400" y="685800"/>
            <a:ext cx="7772400" cy="1143000"/>
          </a:xfrm>
        </p:spPr>
        <p:txBody>
          <a:bodyPr>
            <a:noAutofit/>
          </a:bodyPr>
          <a:lstStyle/>
          <a:p>
            <a:r>
              <a:rPr lang="en-US" sz="2500" dirty="0" smtClean="0">
                <a:latin typeface="Adobe Caslon Pro Bold" pitchFamily="18" charset="0"/>
              </a:rPr>
              <a:t>Romantic Ballet’s most famous print:</a:t>
            </a:r>
            <a:br>
              <a:rPr lang="en-US" sz="2500" dirty="0" smtClean="0">
                <a:latin typeface="Adobe Caslon Pro Bold" pitchFamily="18" charset="0"/>
              </a:rPr>
            </a:br>
            <a:r>
              <a:rPr lang="en-US" sz="2500" i="1" dirty="0" smtClean="0">
                <a:latin typeface="Adobe Caslon Pro Bold" pitchFamily="18" charset="0"/>
              </a:rPr>
              <a:t>The Three Graces</a:t>
            </a:r>
            <a:r>
              <a:rPr lang="en-US" sz="2500" dirty="0" smtClean="0">
                <a:latin typeface="Adobe Caslon Pro Bold" pitchFamily="18" charset="0"/>
              </a:rPr>
              <a:t/>
            </a:r>
            <a:br>
              <a:rPr lang="en-US" sz="2500" dirty="0" smtClean="0">
                <a:latin typeface="Adobe Caslon Pro Bold" pitchFamily="18" charset="0"/>
              </a:rPr>
            </a:br>
            <a:r>
              <a:rPr lang="en-US" sz="2500" dirty="0" err="1" smtClean="0">
                <a:latin typeface="Adobe Caslon Pro Bold" pitchFamily="18" charset="0"/>
              </a:rPr>
              <a:t>MarieTaglioni</a:t>
            </a:r>
            <a:r>
              <a:rPr lang="en-US" sz="2500" dirty="0" smtClean="0">
                <a:latin typeface="Adobe Caslon Pro Bold" pitchFamily="18" charset="0"/>
              </a:rPr>
              <a:t>, Fanny </a:t>
            </a:r>
            <a:r>
              <a:rPr lang="en-US" sz="2500" dirty="0" err="1" smtClean="0">
                <a:latin typeface="Adobe Caslon Pro Bold" pitchFamily="18" charset="0"/>
              </a:rPr>
              <a:t>Elssler</a:t>
            </a:r>
            <a:r>
              <a:rPr lang="en-US" sz="2500" dirty="0" smtClean="0">
                <a:latin typeface="Adobe Caslon Pro Bold" pitchFamily="18" charset="0"/>
              </a:rPr>
              <a:t>, Carlotta </a:t>
            </a:r>
            <a:r>
              <a:rPr lang="en-US" sz="2500" dirty="0" err="1" smtClean="0">
                <a:latin typeface="Adobe Caslon Pro Bold" pitchFamily="18" charset="0"/>
              </a:rPr>
              <a:t>Grisi</a:t>
            </a:r>
            <a:endParaRPr lang="en-US" sz="2500" dirty="0">
              <a:latin typeface="Adobe Caslon Pro Bold" pitchFamily="18" charset="0"/>
            </a:endParaRPr>
          </a:p>
        </p:txBody>
      </p:sp>
      <p:pic>
        <p:nvPicPr>
          <p:cNvPr id="9" name="Content Placeholder 8" descr="Three Graces_Chalon.jpg"/>
          <p:cNvPicPr>
            <a:picLocks noGrp="1" noChangeAspect="1"/>
          </p:cNvPicPr>
          <p:nvPr>
            <p:ph idx="1"/>
          </p:nvPr>
        </p:nvPicPr>
        <p:blipFill>
          <a:blip r:embed="rId3" cstate="print"/>
          <a:stretch>
            <a:fillRect/>
          </a:stretch>
        </p:blipFill>
        <p:spPr>
          <a:xfrm>
            <a:off x="2895600" y="2057400"/>
            <a:ext cx="3501217" cy="4525963"/>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533400"/>
            <a:ext cx="7772400" cy="1143000"/>
          </a:xfrm>
        </p:spPr>
        <p:txBody>
          <a:bodyPr>
            <a:noAutofit/>
          </a:bodyPr>
          <a:lstStyle/>
          <a:p>
            <a:r>
              <a:rPr lang="en-US" sz="2500" dirty="0" smtClean="0">
                <a:latin typeface="Adobe Caslon Pro Bold" pitchFamily="18" charset="0"/>
              </a:rPr>
              <a:t>Two American piracies of</a:t>
            </a:r>
            <a:br>
              <a:rPr lang="en-US" sz="2500" dirty="0" smtClean="0">
                <a:latin typeface="Adobe Caslon Pro Bold" pitchFamily="18" charset="0"/>
              </a:rPr>
            </a:br>
            <a:r>
              <a:rPr lang="en-US" sz="2500" dirty="0" smtClean="0">
                <a:latin typeface="Adobe Caslon Pro Bold" pitchFamily="18" charset="0"/>
              </a:rPr>
              <a:t> Fanny Cerrito in </a:t>
            </a:r>
            <a:r>
              <a:rPr lang="en-US" sz="2500" i="1" dirty="0" smtClean="0">
                <a:latin typeface="Adobe Caslon Pro Bold" pitchFamily="18" charset="0"/>
              </a:rPr>
              <a:t>La </a:t>
            </a:r>
            <a:r>
              <a:rPr lang="en-US" sz="2500" i="1" dirty="0" err="1" smtClean="0">
                <a:latin typeface="Adobe Caslon Pro Bold" pitchFamily="18" charset="0"/>
              </a:rPr>
              <a:t>Lituana</a:t>
            </a:r>
            <a:r>
              <a:rPr lang="en-US" sz="2500" i="1" dirty="0" smtClean="0">
                <a:latin typeface="Adobe Caslon Pro Bold" pitchFamily="18" charset="0"/>
              </a:rPr>
              <a:t/>
            </a:r>
            <a:br>
              <a:rPr lang="en-US" sz="2500" i="1" dirty="0" smtClean="0">
                <a:latin typeface="Adobe Caslon Pro Bold" pitchFamily="18" charset="0"/>
              </a:rPr>
            </a:br>
            <a:r>
              <a:rPr lang="en-US" sz="2500" dirty="0" smtClean="0">
                <a:latin typeface="Adobe Caslon Pro Bold" pitchFamily="18" charset="0"/>
              </a:rPr>
              <a:t>Masquerading as Fanny </a:t>
            </a:r>
            <a:r>
              <a:rPr lang="en-US" sz="2500" dirty="0" err="1" smtClean="0">
                <a:latin typeface="Adobe Caslon Pro Bold" pitchFamily="18" charset="0"/>
              </a:rPr>
              <a:t>Elssler</a:t>
            </a:r>
            <a:r>
              <a:rPr lang="en-US" sz="2500" dirty="0" smtClean="0">
                <a:latin typeface="Adobe Caslon Pro Bold" pitchFamily="18" charset="0"/>
              </a:rPr>
              <a:t>?</a:t>
            </a:r>
            <a:endParaRPr lang="en-US" sz="2500" i="1" dirty="0">
              <a:latin typeface="Adobe Caslon Pro Bold" pitchFamily="18" charset="0"/>
            </a:endParaRPr>
          </a:p>
        </p:txBody>
      </p:sp>
      <p:sp>
        <p:nvSpPr>
          <p:cNvPr id="6" name="Text Placeholder 5"/>
          <p:cNvSpPr>
            <a:spLocks noGrp="1"/>
          </p:cNvSpPr>
          <p:nvPr>
            <p:ph type="body" idx="1"/>
          </p:nvPr>
        </p:nvSpPr>
        <p:spPr>
          <a:xfrm>
            <a:off x="762000" y="5943600"/>
            <a:ext cx="3505200" cy="533400"/>
          </a:xfrm>
        </p:spPr>
        <p:txBody>
          <a:bodyPr>
            <a:normAutofit fontScale="77500" lnSpcReduction="20000"/>
          </a:bodyPr>
          <a:lstStyle/>
          <a:p>
            <a:pPr algn="ctr"/>
            <a:r>
              <a:rPr lang="en-US" sz="2000" dirty="0" err="1" smtClean="0">
                <a:latin typeface="Adobe Caslon Pro Bold" pitchFamily="18" charset="0"/>
              </a:rPr>
              <a:t>Taglioni</a:t>
            </a:r>
            <a:r>
              <a:rPr lang="en-US" sz="2000" dirty="0" smtClean="0">
                <a:latin typeface="Adobe Caslon Pro Bold" pitchFamily="18" charset="0"/>
              </a:rPr>
              <a:t> and </a:t>
            </a:r>
            <a:r>
              <a:rPr lang="en-US" sz="2000" dirty="0" err="1" smtClean="0">
                <a:latin typeface="Adobe Caslon Pro Bold" pitchFamily="18" charset="0"/>
              </a:rPr>
              <a:t>Elssler’s</a:t>
            </a:r>
            <a:r>
              <a:rPr lang="en-US" sz="2000" dirty="0" smtClean="0">
                <a:latin typeface="Adobe Caslon Pro Bold" pitchFamily="18" charset="0"/>
              </a:rPr>
              <a:t> Dances</a:t>
            </a:r>
            <a:endParaRPr lang="en-US" sz="1900" dirty="0" smtClean="0">
              <a:latin typeface="Adobe Caslon Pro Bold" pitchFamily="18" charset="0"/>
            </a:endParaRPr>
          </a:p>
          <a:p>
            <a:pPr algn="ctr"/>
            <a:r>
              <a:rPr lang="en-US" sz="1600" dirty="0" smtClean="0">
                <a:latin typeface="Adobe Caslon Pro Bold" pitchFamily="18" charset="0"/>
              </a:rPr>
              <a:t>“La Cachucha” (New York)</a:t>
            </a:r>
            <a:endParaRPr lang="en-US" sz="1600" dirty="0">
              <a:latin typeface="Adobe Caslon Pro Bold" pitchFamily="18" charset="0"/>
            </a:endParaRPr>
          </a:p>
        </p:txBody>
      </p:sp>
      <p:pic>
        <p:nvPicPr>
          <p:cNvPr id="4" name="Content Placeholder 3" descr="T&amp;E_port_col_img018.jpg"/>
          <p:cNvPicPr>
            <a:picLocks noGrp="1" noChangeAspect="1"/>
          </p:cNvPicPr>
          <p:nvPr>
            <p:ph sz="half" idx="2"/>
          </p:nvPr>
        </p:nvPicPr>
        <p:blipFill>
          <a:blip r:embed="rId3" cstate="print"/>
          <a:stretch>
            <a:fillRect/>
          </a:stretch>
        </p:blipFill>
        <p:spPr>
          <a:xfrm>
            <a:off x="1066800" y="1828800"/>
            <a:ext cx="2793715" cy="3951288"/>
          </a:xfrm>
        </p:spPr>
      </p:pic>
      <p:sp>
        <p:nvSpPr>
          <p:cNvPr id="7" name="Text Placeholder 6"/>
          <p:cNvSpPr>
            <a:spLocks noGrp="1"/>
          </p:cNvSpPr>
          <p:nvPr>
            <p:ph type="body" sz="quarter" idx="3"/>
          </p:nvPr>
        </p:nvSpPr>
        <p:spPr>
          <a:xfrm>
            <a:off x="4572000" y="5867400"/>
            <a:ext cx="4114800" cy="639762"/>
          </a:xfrm>
        </p:spPr>
        <p:txBody>
          <a:bodyPr>
            <a:noAutofit/>
          </a:bodyPr>
          <a:lstStyle/>
          <a:p>
            <a:pPr algn="ctr"/>
            <a:r>
              <a:rPr lang="en-US" sz="1600" dirty="0" smtClean="0">
                <a:latin typeface="Adobe Caslon Pro Bold" pitchFamily="18" charset="0"/>
              </a:rPr>
              <a:t>Composed for, and dedicated to Fanny </a:t>
            </a:r>
            <a:r>
              <a:rPr lang="en-US" sz="1600" dirty="0" err="1" smtClean="0">
                <a:latin typeface="Adobe Caslon Pro Bold" pitchFamily="18" charset="0"/>
              </a:rPr>
              <a:t>Elssler</a:t>
            </a:r>
            <a:endParaRPr lang="en-US" sz="1600" dirty="0" smtClean="0">
              <a:latin typeface="Adobe Caslon Pro Bold" pitchFamily="18" charset="0"/>
            </a:endParaRPr>
          </a:p>
          <a:p>
            <a:pPr algn="ctr"/>
            <a:r>
              <a:rPr lang="en-US" sz="1400" dirty="0" smtClean="0">
                <a:latin typeface="Adobe Caslon Pro Bold" pitchFamily="18" charset="0"/>
              </a:rPr>
              <a:t>Grand Mazurkas, first series (Boston)</a:t>
            </a:r>
            <a:endParaRPr lang="en-US" sz="1400" dirty="0">
              <a:latin typeface="Adobe Caslon Pro Bold" pitchFamily="18" charset="0"/>
            </a:endParaRPr>
          </a:p>
        </p:txBody>
      </p:sp>
      <p:pic>
        <p:nvPicPr>
          <p:cNvPr id="9" name="Content Placeholder 8" descr="T&amp;EE_port_col_img019.jpg"/>
          <p:cNvPicPr>
            <a:picLocks noGrp="1" noChangeAspect="1"/>
          </p:cNvPicPr>
          <p:nvPr>
            <p:ph sz="quarter" idx="4"/>
          </p:nvPr>
        </p:nvPicPr>
        <p:blipFill>
          <a:blip r:embed="rId4" cstate="print"/>
          <a:stretch>
            <a:fillRect/>
          </a:stretch>
        </p:blipFill>
        <p:spPr>
          <a:xfrm>
            <a:off x="5257800" y="1828800"/>
            <a:ext cx="2793715" cy="3951288"/>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958850"/>
          </a:xfrm>
        </p:spPr>
        <p:txBody>
          <a:bodyPr>
            <a:normAutofit/>
          </a:bodyPr>
          <a:lstStyle/>
          <a:p>
            <a:r>
              <a:rPr lang="en-US" sz="2500" dirty="0" smtClean="0">
                <a:latin typeface="Adobe Caslon Pro Bold" pitchFamily="18" charset="0"/>
              </a:rPr>
              <a:t>Fanny Cerrito in </a:t>
            </a:r>
            <a:r>
              <a:rPr lang="en-US" sz="2500" i="1" dirty="0" smtClean="0">
                <a:latin typeface="Adobe Caslon Pro Bold" pitchFamily="18" charset="0"/>
              </a:rPr>
              <a:t>La </a:t>
            </a:r>
            <a:r>
              <a:rPr lang="en-US" sz="2500" i="1" dirty="0" err="1" smtClean="0">
                <a:latin typeface="Adobe Caslon Pro Bold" pitchFamily="18" charset="0"/>
              </a:rPr>
              <a:t>Lituana</a:t>
            </a:r>
            <a:r>
              <a:rPr lang="en-US" sz="2500" i="1" dirty="0" smtClean="0">
                <a:latin typeface="Adobe Caslon Pro Bold" pitchFamily="18" charset="0"/>
              </a:rPr>
              <a:t/>
            </a:r>
            <a:br>
              <a:rPr lang="en-US" sz="2500" i="1" dirty="0" smtClean="0">
                <a:latin typeface="Adobe Caslon Pro Bold" pitchFamily="18" charset="0"/>
              </a:rPr>
            </a:br>
            <a:r>
              <a:rPr lang="en-US" sz="2500" dirty="0" smtClean="0">
                <a:latin typeface="Adobe Caslon Pro Bold" pitchFamily="18" charset="0"/>
              </a:rPr>
              <a:t>The London original &amp; Paris piracy</a:t>
            </a:r>
            <a:endParaRPr lang="en-US" sz="2500" i="1" dirty="0">
              <a:latin typeface="Adobe Caslon Pro Bold" pitchFamily="18" charset="0"/>
            </a:endParaRPr>
          </a:p>
        </p:txBody>
      </p:sp>
      <p:sp>
        <p:nvSpPr>
          <p:cNvPr id="3" name="Text Placeholder 2"/>
          <p:cNvSpPr>
            <a:spLocks noGrp="1"/>
          </p:cNvSpPr>
          <p:nvPr>
            <p:ph type="body" idx="1"/>
          </p:nvPr>
        </p:nvSpPr>
        <p:spPr/>
        <p:txBody>
          <a:bodyPr>
            <a:noAutofit/>
          </a:bodyPr>
          <a:lstStyle/>
          <a:p>
            <a:pPr algn="ctr"/>
            <a:r>
              <a:rPr lang="en-US" sz="2000" dirty="0" smtClean="0">
                <a:latin typeface="Adobe Caslon Pro Bold" pitchFamily="18" charset="0"/>
              </a:rPr>
              <a:t>Joseph </a:t>
            </a:r>
            <a:r>
              <a:rPr lang="en-US" sz="2000" dirty="0" err="1" smtClean="0">
                <a:latin typeface="Adobe Caslon Pro Bold" pitchFamily="18" charset="0"/>
              </a:rPr>
              <a:t>Bouvier</a:t>
            </a:r>
            <a:endParaRPr lang="en-US" sz="2000" dirty="0" smtClean="0">
              <a:latin typeface="Adobe Caslon Pro Bold" pitchFamily="18" charset="0"/>
            </a:endParaRPr>
          </a:p>
          <a:p>
            <a:pPr algn="ctr"/>
            <a:r>
              <a:rPr lang="en-US" sz="2000" dirty="0" smtClean="0">
                <a:latin typeface="Adobe Caslon Pro Bold" pitchFamily="18" charset="0"/>
              </a:rPr>
              <a:t> London: McLean, July 6</a:t>
            </a:r>
            <a:r>
              <a:rPr lang="en-US" sz="2000" baseline="30000" dirty="0" smtClean="0">
                <a:latin typeface="Adobe Caslon Pro Bold" pitchFamily="18" charset="0"/>
              </a:rPr>
              <a:t>th</a:t>
            </a:r>
            <a:r>
              <a:rPr lang="en-US" sz="2000" dirty="0" smtClean="0">
                <a:latin typeface="Adobe Caslon Pro Bold" pitchFamily="18" charset="0"/>
              </a:rPr>
              <a:t>, 1840</a:t>
            </a:r>
            <a:endParaRPr lang="en-US" sz="2000" dirty="0">
              <a:latin typeface="Adobe Caslon Pro Bold" pitchFamily="18" charset="0"/>
            </a:endParaRPr>
          </a:p>
        </p:txBody>
      </p:sp>
      <p:pic>
        <p:nvPicPr>
          <p:cNvPr id="7" name="Content Placeholder 6" descr="Beaumont_Cerrito_36.img020.jpg"/>
          <p:cNvPicPr>
            <a:picLocks noGrp="1" noChangeAspect="1"/>
          </p:cNvPicPr>
          <p:nvPr>
            <p:ph sz="half" idx="2"/>
          </p:nvPr>
        </p:nvPicPr>
        <p:blipFill>
          <a:blip r:embed="rId3" cstate="print"/>
          <a:stretch>
            <a:fillRect/>
          </a:stretch>
        </p:blipFill>
        <p:spPr>
          <a:xfrm>
            <a:off x="1092901" y="2174875"/>
            <a:ext cx="2768786" cy="3951288"/>
          </a:xfrm>
        </p:spPr>
      </p:pic>
      <p:sp>
        <p:nvSpPr>
          <p:cNvPr id="5" name="Text Placeholder 4"/>
          <p:cNvSpPr>
            <a:spLocks noGrp="1"/>
          </p:cNvSpPr>
          <p:nvPr>
            <p:ph type="body" sz="quarter" idx="3"/>
          </p:nvPr>
        </p:nvSpPr>
        <p:spPr/>
        <p:txBody>
          <a:bodyPr>
            <a:noAutofit/>
          </a:bodyPr>
          <a:lstStyle/>
          <a:p>
            <a:pPr algn="ctr"/>
            <a:r>
              <a:rPr lang="en-US" sz="2000" dirty="0" err="1" smtClean="0">
                <a:latin typeface="Adobe Caslon Pro Bold" pitchFamily="18" charset="0"/>
              </a:rPr>
              <a:t>Haguental</a:t>
            </a:r>
            <a:endParaRPr lang="en-US" sz="2000" dirty="0" smtClean="0">
              <a:latin typeface="Adobe Caslon Pro Bold" pitchFamily="18" charset="0"/>
            </a:endParaRPr>
          </a:p>
          <a:p>
            <a:pPr algn="ctr"/>
            <a:r>
              <a:rPr lang="en-US" sz="2000" dirty="0" smtClean="0">
                <a:latin typeface="Adobe Caslon Pro Bold" pitchFamily="18" charset="0"/>
              </a:rPr>
              <a:t>Paris: </a:t>
            </a:r>
            <a:r>
              <a:rPr lang="en-US" sz="2000" dirty="0" err="1" smtClean="0">
                <a:latin typeface="Adobe Caslon Pro Bold" pitchFamily="18" charset="0"/>
              </a:rPr>
              <a:t>Aubert</a:t>
            </a:r>
            <a:r>
              <a:rPr lang="en-US" sz="2000" dirty="0" smtClean="0">
                <a:latin typeface="Adobe Caslon Pro Bold" pitchFamily="18" charset="0"/>
              </a:rPr>
              <a:t>, </a:t>
            </a:r>
            <a:r>
              <a:rPr lang="en-US" sz="2000" dirty="0" err="1" smtClean="0">
                <a:latin typeface="Adobe Caslon Pro Bold" pitchFamily="18" charset="0"/>
              </a:rPr>
              <a:t>n.d</a:t>
            </a:r>
            <a:r>
              <a:rPr lang="en-US" sz="2000" dirty="0" smtClean="0">
                <a:latin typeface="Adobe Caslon Pro Bold" pitchFamily="18" charset="0"/>
              </a:rPr>
              <a:t>.</a:t>
            </a:r>
            <a:endParaRPr lang="en-US" sz="2000" dirty="0">
              <a:latin typeface="Adobe Caslon Pro Bold" pitchFamily="18" charset="0"/>
            </a:endParaRPr>
          </a:p>
        </p:txBody>
      </p:sp>
      <p:pic>
        <p:nvPicPr>
          <p:cNvPr id="8" name="Content Placeholder 7" descr="Dover_Cerrito_35_img029.jpg"/>
          <p:cNvPicPr>
            <a:picLocks noGrp="1" noChangeAspect="1"/>
          </p:cNvPicPr>
          <p:nvPr>
            <p:ph sz="quarter" idx="4"/>
          </p:nvPr>
        </p:nvPicPr>
        <p:blipFill>
          <a:blip r:embed="rId4" cstate="print"/>
          <a:stretch>
            <a:fillRect/>
          </a:stretch>
        </p:blipFill>
        <p:spPr>
          <a:xfrm>
            <a:off x="5105968" y="2174875"/>
            <a:ext cx="3119889" cy="3951288"/>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dobe Caslon Pro Bold" pitchFamily="18" charset="0"/>
              </a:rPr>
              <a:t>The New York piracy: </a:t>
            </a:r>
            <a:br>
              <a:rPr lang="en-US" sz="4000" dirty="0" smtClean="0">
                <a:latin typeface="Adobe Caslon Pro Bold" pitchFamily="18" charset="0"/>
              </a:rPr>
            </a:br>
            <a:r>
              <a:rPr lang="en-US" sz="4000" dirty="0" smtClean="0">
                <a:latin typeface="Adobe Caslon Pro Bold" pitchFamily="18" charset="0"/>
              </a:rPr>
              <a:t>J. </a:t>
            </a:r>
            <a:r>
              <a:rPr lang="en-US" sz="4000" dirty="0" err="1" smtClean="0">
                <a:latin typeface="Adobe Caslon Pro Bold" pitchFamily="18" charset="0"/>
              </a:rPr>
              <a:t>Penniman</a:t>
            </a:r>
            <a:r>
              <a:rPr lang="en-US" sz="4000" dirty="0" smtClean="0">
                <a:latin typeface="Adobe Caslon Pro Bold" pitchFamily="18" charset="0"/>
              </a:rPr>
              <a:t> after </a:t>
            </a:r>
            <a:r>
              <a:rPr lang="en-US" sz="4000" dirty="0" err="1" smtClean="0">
                <a:latin typeface="Adobe Caslon Pro Bold" pitchFamily="18" charset="0"/>
              </a:rPr>
              <a:t>Haguental</a:t>
            </a:r>
            <a:r>
              <a:rPr lang="en-US" sz="4000" dirty="0" smtClean="0">
                <a:latin typeface="Adobe Caslon Pro Bold" pitchFamily="18" charset="0"/>
              </a:rPr>
              <a:t>?</a:t>
            </a:r>
            <a:endParaRPr lang="en-US" sz="4000" dirty="0">
              <a:latin typeface="Adobe Caslon Pro Bold" pitchFamily="18" charset="0"/>
            </a:endParaRPr>
          </a:p>
        </p:txBody>
      </p:sp>
      <p:sp>
        <p:nvSpPr>
          <p:cNvPr id="3" name="Text Placeholder 2"/>
          <p:cNvSpPr>
            <a:spLocks noGrp="1"/>
          </p:cNvSpPr>
          <p:nvPr>
            <p:ph type="body" idx="1"/>
          </p:nvPr>
        </p:nvSpPr>
        <p:spPr/>
        <p:txBody>
          <a:bodyPr/>
          <a:lstStyle/>
          <a:p>
            <a:pPr algn="ctr"/>
            <a:r>
              <a:rPr lang="en-US" dirty="0" smtClean="0">
                <a:latin typeface="Adobe Caslon Pro Bold" pitchFamily="18" charset="0"/>
              </a:rPr>
              <a:t>Paris: </a:t>
            </a:r>
            <a:r>
              <a:rPr lang="en-US" dirty="0" err="1" smtClean="0">
                <a:latin typeface="Adobe Caslon Pro Bold" pitchFamily="18" charset="0"/>
              </a:rPr>
              <a:t>Haguental</a:t>
            </a:r>
            <a:endParaRPr lang="en-US" dirty="0">
              <a:latin typeface="Adobe Caslon Pro Bold" pitchFamily="18" charset="0"/>
            </a:endParaRPr>
          </a:p>
        </p:txBody>
      </p:sp>
      <p:pic>
        <p:nvPicPr>
          <p:cNvPr id="7" name="Content Placeholder 6" descr="Dover_Cerrito_35_img029.jpg"/>
          <p:cNvPicPr>
            <a:picLocks noGrp="1" noChangeAspect="1"/>
          </p:cNvPicPr>
          <p:nvPr>
            <p:ph sz="half" idx="2"/>
          </p:nvPr>
        </p:nvPicPr>
        <p:blipFill>
          <a:blip r:embed="rId3" cstate="print"/>
          <a:stretch>
            <a:fillRect/>
          </a:stretch>
        </p:blipFill>
        <p:spPr>
          <a:xfrm>
            <a:off x="917349" y="2174875"/>
            <a:ext cx="3119889" cy="3951288"/>
          </a:xfrm>
        </p:spPr>
      </p:pic>
      <p:sp>
        <p:nvSpPr>
          <p:cNvPr id="5" name="Text Placeholder 4"/>
          <p:cNvSpPr>
            <a:spLocks noGrp="1"/>
          </p:cNvSpPr>
          <p:nvPr>
            <p:ph type="body" sz="quarter" idx="3"/>
          </p:nvPr>
        </p:nvSpPr>
        <p:spPr/>
        <p:txBody>
          <a:bodyPr>
            <a:normAutofit fontScale="85000" lnSpcReduction="10000"/>
          </a:bodyPr>
          <a:lstStyle/>
          <a:p>
            <a:pPr algn="ctr"/>
            <a:r>
              <a:rPr lang="en-US" dirty="0" smtClean="0">
                <a:latin typeface="Adobe Caslon Pro Bold" pitchFamily="18" charset="0"/>
              </a:rPr>
              <a:t>New York: “J. </a:t>
            </a:r>
            <a:r>
              <a:rPr lang="en-US" dirty="0" err="1" smtClean="0">
                <a:latin typeface="Adobe Caslon Pro Bold" pitchFamily="18" charset="0"/>
              </a:rPr>
              <a:t>Penniman</a:t>
            </a:r>
            <a:r>
              <a:rPr lang="en-US" dirty="0" smtClean="0">
                <a:latin typeface="Adobe Caslon Pro Bold" pitchFamily="18" charset="0"/>
              </a:rPr>
              <a:t> Del.”</a:t>
            </a:r>
          </a:p>
          <a:p>
            <a:pPr algn="ctr"/>
            <a:r>
              <a:rPr lang="en-US" dirty="0" smtClean="0">
                <a:latin typeface="Adobe Caslon Pro Bold" pitchFamily="18" charset="0"/>
              </a:rPr>
              <a:t> “Lith. of Endicott”</a:t>
            </a:r>
            <a:endParaRPr lang="en-US" dirty="0">
              <a:latin typeface="Adobe Caslon Pro Bold" pitchFamily="18" charset="0"/>
            </a:endParaRPr>
          </a:p>
        </p:txBody>
      </p:sp>
      <p:pic>
        <p:nvPicPr>
          <p:cNvPr id="8" name="Content Placeholder 7" descr="T&amp;E_port_col_img018.jpg"/>
          <p:cNvPicPr>
            <a:picLocks noGrp="1" noChangeAspect="1"/>
          </p:cNvPicPr>
          <p:nvPr>
            <p:ph sz="quarter" idx="4"/>
          </p:nvPr>
        </p:nvPicPr>
        <p:blipFill>
          <a:blip r:embed="rId4" cstate="print"/>
          <a:stretch>
            <a:fillRect/>
          </a:stretch>
        </p:blipFill>
        <p:spPr>
          <a:xfrm>
            <a:off x="5269055" y="2174875"/>
            <a:ext cx="2793715" cy="3951288"/>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latin typeface="Adobe Caslon Pro Bold" pitchFamily="18" charset="0"/>
              </a:rPr>
              <a:t>The Boston piracy:</a:t>
            </a:r>
            <a:br>
              <a:rPr lang="en-US" sz="4000" dirty="0" smtClean="0">
                <a:latin typeface="Adobe Caslon Pro Bold" pitchFamily="18" charset="0"/>
              </a:rPr>
            </a:br>
            <a:r>
              <a:rPr lang="en-US" sz="4000" dirty="0" smtClean="0">
                <a:latin typeface="Adobe Caslon Pro Bold" pitchFamily="18" charset="0"/>
              </a:rPr>
              <a:t>Thayer &amp; Co. after Joseph </a:t>
            </a:r>
            <a:r>
              <a:rPr lang="en-US" sz="4000" dirty="0" err="1" smtClean="0">
                <a:latin typeface="Adobe Caslon Pro Bold" pitchFamily="18" charset="0"/>
              </a:rPr>
              <a:t>Bouvier</a:t>
            </a:r>
            <a:r>
              <a:rPr lang="en-US" sz="4000" dirty="0" smtClean="0">
                <a:latin typeface="Adobe Caslon Pro Bold" pitchFamily="18" charset="0"/>
              </a:rPr>
              <a:t>? </a:t>
            </a:r>
            <a:endParaRPr lang="en-US" sz="4000" dirty="0">
              <a:latin typeface="Adobe Caslon Pro Bold" pitchFamily="18" charset="0"/>
            </a:endParaRPr>
          </a:p>
        </p:txBody>
      </p:sp>
      <p:sp>
        <p:nvSpPr>
          <p:cNvPr id="3" name="Text Placeholder 2"/>
          <p:cNvSpPr>
            <a:spLocks noGrp="1"/>
          </p:cNvSpPr>
          <p:nvPr>
            <p:ph type="body" idx="1"/>
          </p:nvPr>
        </p:nvSpPr>
        <p:spPr/>
        <p:txBody>
          <a:bodyPr/>
          <a:lstStyle/>
          <a:p>
            <a:pPr algn="ctr"/>
            <a:r>
              <a:rPr lang="en-US" dirty="0" smtClean="0">
                <a:latin typeface="Adobe Caslon Pro Bold" pitchFamily="18" charset="0"/>
              </a:rPr>
              <a:t>London: Joseph </a:t>
            </a:r>
            <a:r>
              <a:rPr lang="en-US" dirty="0" err="1" smtClean="0">
                <a:latin typeface="Adobe Caslon Pro Bold" pitchFamily="18" charset="0"/>
              </a:rPr>
              <a:t>Bouvier</a:t>
            </a:r>
            <a:endParaRPr lang="en-US" dirty="0">
              <a:latin typeface="Adobe Caslon Pro Bold" pitchFamily="18" charset="0"/>
            </a:endParaRPr>
          </a:p>
        </p:txBody>
      </p:sp>
      <p:pic>
        <p:nvPicPr>
          <p:cNvPr id="7" name="Content Placeholder 6" descr="Beaumont_Cerrito_36.img020.jpg"/>
          <p:cNvPicPr>
            <a:picLocks noGrp="1" noChangeAspect="1"/>
          </p:cNvPicPr>
          <p:nvPr>
            <p:ph sz="half" idx="2"/>
          </p:nvPr>
        </p:nvPicPr>
        <p:blipFill>
          <a:blip r:embed="rId3" cstate="print"/>
          <a:stretch>
            <a:fillRect/>
          </a:stretch>
        </p:blipFill>
        <p:spPr>
          <a:xfrm>
            <a:off x="1092901" y="2174875"/>
            <a:ext cx="2768786" cy="3951288"/>
          </a:xfrm>
        </p:spPr>
      </p:pic>
      <p:sp>
        <p:nvSpPr>
          <p:cNvPr id="5" name="Text Placeholder 4"/>
          <p:cNvSpPr>
            <a:spLocks noGrp="1"/>
          </p:cNvSpPr>
          <p:nvPr>
            <p:ph type="body" sz="quarter" idx="3"/>
          </p:nvPr>
        </p:nvSpPr>
        <p:spPr/>
        <p:txBody>
          <a:bodyPr/>
          <a:lstStyle/>
          <a:p>
            <a:pPr algn="ctr"/>
            <a:r>
              <a:rPr lang="en-US" dirty="0" smtClean="0">
                <a:latin typeface="Adobe Caslon Pro Bold" pitchFamily="18" charset="0"/>
              </a:rPr>
              <a:t>The Boston Ballerina</a:t>
            </a:r>
            <a:endParaRPr lang="en-US" dirty="0">
              <a:latin typeface="Adobe Caslon Pro Bold" pitchFamily="18" charset="0"/>
            </a:endParaRPr>
          </a:p>
        </p:txBody>
      </p:sp>
      <p:pic>
        <p:nvPicPr>
          <p:cNvPr id="8" name="Content Placeholder 7" descr="T&amp;EE_port_col_img019.jpg"/>
          <p:cNvPicPr>
            <a:picLocks noGrp="1" noChangeAspect="1"/>
          </p:cNvPicPr>
          <p:nvPr>
            <p:ph sz="quarter" idx="4"/>
          </p:nvPr>
        </p:nvPicPr>
        <p:blipFill>
          <a:blip r:embed="rId4" cstate="print"/>
          <a:stretch>
            <a:fillRect/>
          </a:stretch>
        </p:blipFill>
        <p:spPr>
          <a:xfrm>
            <a:off x="5269055" y="2174875"/>
            <a:ext cx="2793715" cy="395128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latin typeface="Adobe Caslon Pro Bold" pitchFamily="18" charset="0"/>
              </a:rPr>
              <a:t>The Three Fall from Grace</a:t>
            </a:r>
            <a:endParaRPr lang="en-US" sz="3000" dirty="0">
              <a:latin typeface="Adobe Caslon Pro Bold" pitchFamily="18" charset="0"/>
            </a:endParaRPr>
          </a:p>
        </p:txBody>
      </p:sp>
      <p:sp>
        <p:nvSpPr>
          <p:cNvPr id="3" name="Text Placeholder 2"/>
          <p:cNvSpPr>
            <a:spLocks noGrp="1"/>
          </p:cNvSpPr>
          <p:nvPr>
            <p:ph type="body" idx="1"/>
          </p:nvPr>
        </p:nvSpPr>
        <p:spPr/>
        <p:txBody>
          <a:bodyPr/>
          <a:lstStyle/>
          <a:p>
            <a:pPr algn="ctr"/>
            <a:r>
              <a:rPr lang="en-US" dirty="0" smtClean="0">
                <a:latin typeface="Adobe Caslon Pro Bold" pitchFamily="18" charset="0"/>
              </a:rPr>
              <a:t>Paris: Eugene </a:t>
            </a:r>
            <a:r>
              <a:rPr lang="en-US" dirty="0" err="1" smtClean="0">
                <a:latin typeface="Adobe Caslon Pro Bold" pitchFamily="18" charset="0"/>
              </a:rPr>
              <a:t>Lejeune</a:t>
            </a:r>
            <a:endParaRPr lang="en-US" dirty="0">
              <a:latin typeface="Adobe Caslon Pro Bold" pitchFamily="18" charset="0"/>
            </a:endParaRPr>
          </a:p>
        </p:txBody>
      </p:sp>
      <p:pic>
        <p:nvPicPr>
          <p:cNvPr id="7" name="Content Placeholder 6" descr="Three Graces_Chalon.jpg"/>
          <p:cNvPicPr>
            <a:picLocks noGrp="1" noChangeAspect="1"/>
          </p:cNvPicPr>
          <p:nvPr>
            <p:ph sz="half" idx="2"/>
          </p:nvPr>
        </p:nvPicPr>
        <p:blipFill>
          <a:blip r:embed="rId3" cstate="print"/>
          <a:stretch>
            <a:fillRect/>
          </a:stretch>
        </p:blipFill>
        <p:spPr>
          <a:xfrm>
            <a:off x="948965" y="2174875"/>
            <a:ext cx="3056657" cy="3951288"/>
          </a:xfrm>
        </p:spPr>
      </p:pic>
      <p:sp>
        <p:nvSpPr>
          <p:cNvPr id="5" name="Text Placeholder 4"/>
          <p:cNvSpPr>
            <a:spLocks noGrp="1"/>
          </p:cNvSpPr>
          <p:nvPr>
            <p:ph type="body" sz="quarter" idx="3"/>
          </p:nvPr>
        </p:nvSpPr>
        <p:spPr/>
        <p:txBody>
          <a:bodyPr/>
          <a:lstStyle/>
          <a:p>
            <a:r>
              <a:rPr lang="en-US" dirty="0" smtClean="0">
                <a:latin typeface="Adobe Caslon Pro Bold" pitchFamily="18" charset="0"/>
              </a:rPr>
              <a:t>New York: Nathaniel Currier</a:t>
            </a:r>
            <a:endParaRPr lang="en-US" dirty="0">
              <a:latin typeface="Adobe Caslon Pro Bold" pitchFamily="18" charset="0"/>
            </a:endParaRPr>
          </a:p>
        </p:txBody>
      </p:sp>
      <p:pic>
        <p:nvPicPr>
          <p:cNvPr id="8" name="Content Placeholder 7" descr="Three Graces_Currier.jpg"/>
          <p:cNvPicPr>
            <a:picLocks noGrp="1" noChangeAspect="1"/>
          </p:cNvPicPr>
          <p:nvPr>
            <p:ph sz="quarter" idx="4"/>
          </p:nvPr>
        </p:nvPicPr>
        <p:blipFill>
          <a:blip r:embed="rId4" cstate="print"/>
          <a:stretch>
            <a:fillRect/>
          </a:stretch>
        </p:blipFill>
        <p:spPr>
          <a:xfrm>
            <a:off x="5299340" y="2174875"/>
            <a:ext cx="2733145" cy="395128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352800"/>
            <a:ext cx="6400800" cy="1447800"/>
          </a:xfrm>
        </p:spPr>
        <p:txBody>
          <a:bodyPr>
            <a:normAutofit/>
          </a:bodyPr>
          <a:lstStyle/>
          <a:p>
            <a:r>
              <a:rPr lang="en-US" sz="2000" dirty="0" smtClean="0"/>
              <a:t>Allison Jai O’Dell</a:t>
            </a:r>
          </a:p>
          <a:p>
            <a:r>
              <a:rPr lang="en-US" sz="2000" dirty="0" smtClean="0"/>
              <a:t>Special Collections Cataloger</a:t>
            </a:r>
          </a:p>
          <a:p>
            <a:r>
              <a:rPr lang="en-US" sz="2000" dirty="0" smtClean="0">
                <a:hlinkClick r:id="rId2"/>
              </a:rPr>
              <a:t>Allison.ODell@goucher.edu</a:t>
            </a:r>
            <a:endParaRPr lang="en-US" sz="2000" dirty="0" smtClean="0"/>
          </a:p>
        </p:txBody>
      </p:sp>
      <p:sp>
        <p:nvSpPr>
          <p:cNvPr id="2" name="Title 1"/>
          <p:cNvSpPr>
            <a:spLocks noGrp="1"/>
          </p:cNvSpPr>
          <p:nvPr>
            <p:ph type="ctrTitle"/>
          </p:nvPr>
        </p:nvSpPr>
        <p:spPr/>
        <p:txBody>
          <a:bodyPr/>
          <a:lstStyle/>
          <a:p>
            <a:r>
              <a:rPr lang="en-US" dirty="0" smtClean="0">
                <a:latin typeface="Bookman Old Style" pitchFamily="18" charset="0"/>
              </a:rPr>
              <a:t>Cataloging, Visualizing, and</a:t>
            </a:r>
            <a:br>
              <a:rPr lang="en-US" dirty="0" smtClean="0">
                <a:latin typeface="Bookman Old Style" pitchFamily="18" charset="0"/>
              </a:rPr>
            </a:br>
            <a:r>
              <a:rPr lang="en-US" dirty="0" smtClean="0">
                <a:latin typeface="Bookman Old Style" pitchFamily="18" charset="0"/>
              </a:rPr>
              <a:t>Promoting Hidden Collections</a:t>
            </a: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Cataloging Policy</a:t>
            </a:r>
            <a:endParaRPr lang="en-US" dirty="0"/>
          </a:p>
        </p:txBody>
      </p:sp>
      <p:sp>
        <p:nvSpPr>
          <p:cNvPr id="3" name="Content Placeholder 2"/>
          <p:cNvSpPr>
            <a:spLocks noGrp="1"/>
          </p:cNvSpPr>
          <p:nvPr>
            <p:ph sz="quarter" idx="1"/>
          </p:nvPr>
        </p:nvSpPr>
        <p:spPr/>
        <p:txBody>
          <a:bodyPr/>
          <a:lstStyle/>
          <a:p>
            <a:pPr>
              <a:buNone/>
            </a:pPr>
            <a:r>
              <a:rPr lang="en-US" sz="2400" dirty="0" smtClean="0"/>
              <a:t>Three focus points:</a:t>
            </a:r>
          </a:p>
          <a:p>
            <a:r>
              <a:rPr lang="en-US" sz="2400" dirty="0" smtClean="0"/>
              <a:t>Follow DCRM(b) and other standard guidelines</a:t>
            </a:r>
          </a:p>
          <a:p>
            <a:r>
              <a:rPr lang="en-US" sz="2400" dirty="0" smtClean="0"/>
              <a:t>Consider efficiency</a:t>
            </a:r>
          </a:p>
          <a:p>
            <a:r>
              <a:rPr lang="en-US" sz="2400" dirty="0" smtClean="0"/>
              <a:t>Offer valuable services to our user communities</a:t>
            </a:r>
          </a:p>
          <a:p>
            <a:pPr>
              <a:buNone/>
            </a:pPr>
            <a:endParaRPr lang="en-US" sz="2400" dirty="0" smtClean="0"/>
          </a:p>
          <a:p>
            <a:pPr>
              <a:buNone/>
            </a:pPr>
            <a:r>
              <a:rPr lang="en-US" sz="2400" dirty="0" smtClean="0"/>
              <a:t>&gt;&gt;&gt;  MARC ‘cheat sheets’ of minimum level records for books, sheet music, and archival collections available on the </a:t>
            </a:r>
            <a:r>
              <a:rPr lang="en-US" sz="2400" dirty="0" err="1" smtClean="0"/>
              <a:t>LibGuide</a:t>
            </a:r>
            <a:r>
              <a:rPr lang="en-US" sz="2400" dirty="0" smtClean="0"/>
              <a:t>: </a:t>
            </a:r>
            <a:r>
              <a:rPr lang="en-US" sz="2400" dirty="0" smtClean="0">
                <a:hlinkClick r:id="rId2"/>
              </a:rPr>
              <a:t>libraryguides.goucher.edu/</a:t>
            </a:r>
            <a:r>
              <a:rPr lang="en-US" sz="2400" dirty="0" err="1" smtClean="0">
                <a:hlinkClick r:id="rId2"/>
              </a:rPr>
              <a:t>SCACatalogingTools</a:t>
            </a:r>
            <a:endParaRPr lang="en-US" sz="2400" dirty="0" smtClean="0"/>
          </a:p>
          <a:p>
            <a:pPr>
              <a:buNone/>
            </a:pPr>
            <a:endParaRPr lang="en-US" sz="2400"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352800"/>
            <a:ext cx="6400800" cy="1447800"/>
          </a:xfrm>
        </p:spPr>
        <p:txBody>
          <a:bodyPr>
            <a:normAutofit/>
          </a:bodyPr>
          <a:lstStyle/>
          <a:p>
            <a:r>
              <a:rPr lang="en-US" sz="2000" dirty="0" smtClean="0"/>
              <a:t>Cassie Brand</a:t>
            </a:r>
          </a:p>
          <a:p>
            <a:r>
              <a:rPr lang="en-US" sz="2000" dirty="0" smtClean="0"/>
              <a:t>Special Collections Project Associate</a:t>
            </a:r>
          </a:p>
          <a:p>
            <a:r>
              <a:rPr lang="en-US" sz="2000" dirty="0" smtClean="0">
                <a:hlinkClick r:id="rId2"/>
              </a:rPr>
              <a:t>Cassie.Brand@goucher.edu</a:t>
            </a:r>
            <a:endParaRPr lang="en-US" sz="2000" dirty="0" smtClean="0"/>
          </a:p>
        </p:txBody>
      </p:sp>
      <p:sp>
        <p:nvSpPr>
          <p:cNvPr id="2" name="Title 1"/>
          <p:cNvSpPr>
            <a:spLocks noGrp="1"/>
          </p:cNvSpPr>
          <p:nvPr>
            <p:ph type="ctrTitle"/>
          </p:nvPr>
        </p:nvSpPr>
        <p:spPr/>
        <p:txBody>
          <a:bodyPr/>
          <a:lstStyle/>
          <a:p>
            <a:r>
              <a:rPr lang="en-US" dirty="0" smtClean="0">
                <a:latin typeface="Bookman Old Style" pitchFamily="18" charset="0"/>
              </a:rPr>
              <a:t>Creative Workflows &amp; </a:t>
            </a:r>
            <a:br>
              <a:rPr lang="en-US" dirty="0" smtClean="0">
                <a:latin typeface="Bookman Old Style" pitchFamily="18" charset="0"/>
              </a:rPr>
            </a:br>
            <a:r>
              <a:rPr lang="en-US" dirty="0" smtClean="0">
                <a:latin typeface="Bookman Old Style" pitchFamily="18" charset="0"/>
              </a:rPr>
              <a:t>Efficient Processing</a:t>
            </a:r>
            <a:endParaRPr lang="en-US" dirty="0">
              <a:latin typeface="Bookman Old Style"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Shot of Cataloging Tools </a:t>
            </a:r>
            <a:r>
              <a:rPr lang="en-US" dirty="0" err="1" smtClean="0"/>
              <a:t>LibGuide</a:t>
            </a:r>
            <a:endParaRPr lang="en-US" dirty="0"/>
          </a:p>
        </p:txBody>
      </p:sp>
      <p:sp>
        <p:nvSpPr>
          <p:cNvPr id="3" name="Text Placeholder 2"/>
          <p:cNvSpPr>
            <a:spLocks noGrp="1"/>
          </p:cNvSpPr>
          <p:nvPr>
            <p:ph type="body" sz="half" idx="2"/>
          </p:nvPr>
        </p:nvSpPr>
        <p:spPr>
          <a:xfrm>
            <a:off x="1295400" y="5445825"/>
            <a:ext cx="5029200" cy="685800"/>
          </a:xfrm>
        </p:spPr>
        <p:txBody>
          <a:bodyPr/>
          <a:lstStyle/>
          <a:p>
            <a:r>
              <a:rPr lang="en-US" dirty="0" smtClean="0"/>
              <a:t>Open to the “MARC Cheat Sheet for Minimum Level Special Collections Sheet Music &amp; Scores Records” tab</a:t>
            </a:r>
            <a:endParaRPr lang="en-US" dirty="0"/>
          </a:p>
        </p:txBody>
      </p:sp>
      <p:pic>
        <p:nvPicPr>
          <p:cNvPr id="5" name="Picture Placeholder 4" descr="ScreenShotLibGuide.png"/>
          <p:cNvPicPr>
            <a:picLocks noGrp="1" noChangeAspect="1"/>
          </p:cNvPicPr>
          <p:nvPr>
            <p:ph type="pic" idx="1"/>
          </p:nvPr>
        </p:nvPicPr>
        <p:blipFill>
          <a:blip r:embed="rId2" cstate="print"/>
          <a:stretch>
            <a:fillRect/>
          </a:stretch>
        </p:blipFill>
        <p:spPr>
          <a:xfrm>
            <a:off x="2057400" y="228600"/>
            <a:ext cx="5267325" cy="4014359"/>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Going Further</a:t>
            </a:r>
            <a:endParaRPr lang="en-US" dirty="0"/>
          </a:p>
        </p:txBody>
      </p:sp>
      <p:sp>
        <p:nvSpPr>
          <p:cNvPr id="3" name="Text Placeholder 2"/>
          <p:cNvSpPr>
            <a:spLocks noGrp="1"/>
          </p:cNvSpPr>
          <p:nvPr>
            <p:ph type="body" idx="1"/>
          </p:nvPr>
        </p:nvSpPr>
        <p:spPr/>
        <p:txBody>
          <a:bodyPr>
            <a:normAutofit/>
          </a:bodyPr>
          <a:lstStyle/>
          <a:p>
            <a:r>
              <a:rPr lang="en-US" dirty="0" smtClean="0"/>
              <a:t>Visualizing and Promoting Collections - Manipulating Metadata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 Cloud</a:t>
            </a:r>
            <a:endParaRPr lang="en-US" dirty="0"/>
          </a:p>
        </p:txBody>
      </p:sp>
      <p:sp>
        <p:nvSpPr>
          <p:cNvPr id="3" name="Text Placeholder 2"/>
          <p:cNvSpPr>
            <a:spLocks noGrp="1"/>
          </p:cNvSpPr>
          <p:nvPr>
            <p:ph type="body" sz="half" idx="2"/>
          </p:nvPr>
        </p:nvSpPr>
        <p:spPr>
          <a:xfrm>
            <a:off x="1447800" y="5445825"/>
            <a:ext cx="5791200" cy="685800"/>
          </a:xfrm>
        </p:spPr>
        <p:txBody>
          <a:bodyPr/>
          <a:lstStyle/>
          <a:p>
            <a:r>
              <a:rPr lang="en-US" dirty="0" smtClean="0"/>
              <a:t>Showing the popularity of various document types in the archival collections</a:t>
            </a:r>
            <a:endParaRPr lang="en-US" dirty="0"/>
          </a:p>
        </p:txBody>
      </p:sp>
      <p:pic>
        <p:nvPicPr>
          <p:cNvPr id="7" name="Picture Placeholder 6" descr="MSSCollections-16Dec09.png"/>
          <p:cNvPicPr>
            <a:picLocks noGrp="1" noChangeAspect="1"/>
          </p:cNvPicPr>
          <p:nvPr>
            <p:ph type="pic" idx="1"/>
          </p:nvPr>
        </p:nvPicPr>
        <p:blipFill>
          <a:blip r:embed="rId2" cstate="print"/>
          <a:srcRect l="288" r="288"/>
          <a:stretch>
            <a:fillRect/>
          </a:stretch>
        </p:blip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“Click-able” Index</a:t>
            </a:r>
            <a:endParaRPr lang="en-US" dirty="0"/>
          </a:p>
        </p:txBody>
      </p:sp>
      <p:sp>
        <p:nvSpPr>
          <p:cNvPr id="3" name="Text Placeholder 2"/>
          <p:cNvSpPr>
            <a:spLocks noGrp="1"/>
          </p:cNvSpPr>
          <p:nvPr>
            <p:ph type="body" sz="half" idx="2"/>
          </p:nvPr>
        </p:nvSpPr>
        <p:spPr>
          <a:xfrm>
            <a:off x="1524000" y="5445825"/>
            <a:ext cx="5486400" cy="650176"/>
          </a:xfrm>
        </p:spPr>
        <p:txBody>
          <a:bodyPr>
            <a:normAutofit fontScale="92500"/>
          </a:bodyPr>
          <a:lstStyle/>
          <a:p>
            <a:r>
              <a:rPr lang="en-US" dirty="0" smtClean="0"/>
              <a:t>Portion of the “James Wilson Bright Collection | Publishers’ Cloth Bindings” index, with “blue stamping” linked to search results in the online catalog.</a:t>
            </a:r>
          </a:p>
        </p:txBody>
      </p:sp>
      <p:pic>
        <p:nvPicPr>
          <p:cNvPr id="7" name="Picture Placeholder 6" descr="Stamping.png"/>
          <p:cNvPicPr>
            <a:picLocks noGrp="1" noChangeAspect="1"/>
          </p:cNvPicPr>
          <p:nvPr>
            <p:ph type="pic" idx="1"/>
          </p:nvPr>
        </p:nvPicPr>
        <p:blipFill>
          <a:blip r:embed="rId2" cstate="print"/>
          <a:stretch>
            <a:fillRect/>
          </a:stretch>
        </p:blipFill>
        <p:spPr>
          <a:xfrm>
            <a:off x="1143000" y="533400"/>
            <a:ext cx="6972300" cy="3714750"/>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 / Teaching</a:t>
            </a:r>
            <a:endParaRPr lang="en-US" dirty="0"/>
          </a:p>
        </p:txBody>
      </p:sp>
      <p:sp>
        <p:nvSpPr>
          <p:cNvPr id="3" name="Text Placeholder 2"/>
          <p:cNvSpPr>
            <a:spLocks noGrp="1"/>
          </p:cNvSpPr>
          <p:nvPr>
            <p:ph type="body" sz="half" idx="2"/>
          </p:nvPr>
        </p:nvSpPr>
        <p:spPr>
          <a:xfrm>
            <a:off x="1752600" y="5445825"/>
            <a:ext cx="5562600" cy="685800"/>
          </a:xfrm>
        </p:spPr>
        <p:txBody>
          <a:bodyPr>
            <a:normAutofit fontScale="92500"/>
          </a:bodyPr>
          <a:lstStyle/>
          <a:p>
            <a:r>
              <a:rPr lang="en-US" dirty="0" smtClean="0"/>
              <a:t>Screen shot from a blog post (</a:t>
            </a:r>
            <a:r>
              <a:rPr lang="en-US" dirty="0" smtClean="0">
                <a:hlinkClick r:id="rId2"/>
              </a:rPr>
              <a:t>mappinghiddencollections.wordpress.com</a:t>
            </a:r>
            <a:r>
              <a:rPr lang="en-US" dirty="0" smtClean="0"/>
              <a:t>), explaining a bit of book history with examples from the Bright Collection.</a:t>
            </a:r>
            <a:endParaRPr lang="en-US" dirty="0"/>
          </a:p>
        </p:txBody>
      </p:sp>
      <p:pic>
        <p:nvPicPr>
          <p:cNvPr id="10" name="Picture Placeholder 9" descr="BlogPost.png"/>
          <p:cNvPicPr>
            <a:picLocks noGrp="1" noChangeAspect="1"/>
          </p:cNvPicPr>
          <p:nvPr>
            <p:ph type="pic" idx="1"/>
          </p:nvPr>
        </p:nvPicPr>
        <p:blipFill>
          <a:blip r:embed="rId3" cstate="print"/>
          <a:stretch>
            <a:fillRect/>
          </a:stretch>
        </p:blipFill>
        <p:spPr>
          <a:xfrm>
            <a:off x="2819400" y="609600"/>
            <a:ext cx="3590925" cy="3209925"/>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 / Informing</a:t>
            </a:r>
            <a:endParaRPr lang="en-US" dirty="0"/>
          </a:p>
        </p:txBody>
      </p:sp>
      <p:sp>
        <p:nvSpPr>
          <p:cNvPr id="3" name="Text Placeholder 2"/>
          <p:cNvSpPr>
            <a:spLocks noGrp="1"/>
          </p:cNvSpPr>
          <p:nvPr>
            <p:ph type="body" sz="half" idx="2"/>
          </p:nvPr>
        </p:nvSpPr>
        <p:spPr>
          <a:xfrm>
            <a:off x="1752600" y="5445825"/>
            <a:ext cx="5562600" cy="685800"/>
          </a:xfrm>
        </p:spPr>
        <p:txBody>
          <a:bodyPr>
            <a:normAutofit fontScale="92500"/>
          </a:bodyPr>
          <a:lstStyle/>
          <a:p>
            <a:r>
              <a:rPr lang="en-US" dirty="0" smtClean="0"/>
              <a:t>Screen shot from a blog post (</a:t>
            </a:r>
            <a:r>
              <a:rPr lang="en-US" dirty="0" smtClean="0">
                <a:hlinkClick r:id="rId2"/>
              </a:rPr>
              <a:t>mappinghiddencollections.wordpress.com</a:t>
            </a:r>
            <a:r>
              <a:rPr lang="en-US" dirty="0" smtClean="0"/>
              <a:t>), announcing the availability of online finding aids for our collections.</a:t>
            </a:r>
            <a:endParaRPr lang="en-US" dirty="0"/>
          </a:p>
        </p:txBody>
      </p:sp>
      <p:pic>
        <p:nvPicPr>
          <p:cNvPr id="6" name="Picture Placeholder 5" descr="BlogPost2.png"/>
          <p:cNvPicPr>
            <a:picLocks noGrp="1" noChangeAspect="1"/>
          </p:cNvPicPr>
          <p:nvPr>
            <p:ph type="pic" idx="1"/>
          </p:nvPr>
        </p:nvPicPr>
        <p:blipFill>
          <a:blip r:embed="rId3" cstate="print"/>
          <a:stretch>
            <a:fillRect/>
          </a:stretch>
        </p:blipFill>
        <p:spPr>
          <a:xfrm>
            <a:off x="2514600" y="304800"/>
            <a:ext cx="4133850" cy="401955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Blogging / Infiltrating</a:t>
            </a:r>
            <a:endParaRPr lang="en-US" dirty="0"/>
          </a:p>
        </p:txBody>
      </p:sp>
      <p:sp>
        <p:nvSpPr>
          <p:cNvPr id="3" name="Text Placeholder 2"/>
          <p:cNvSpPr>
            <a:spLocks noGrp="1"/>
          </p:cNvSpPr>
          <p:nvPr>
            <p:ph type="body" sz="half" idx="2"/>
          </p:nvPr>
        </p:nvSpPr>
        <p:spPr>
          <a:xfrm>
            <a:off x="1752600" y="5445825"/>
            <a:ext cx="6172200" cy="685800"/>
          </a:xfrm>
        </p:spPr>
        <p:txBody>
          <a:bodyPr>
            <a:normAutofit/>
          </a:bodyPr>
          <a:lstStyle/>
          <a:p>
            <a:r>
              <a:rPr lang="en-US" dirty="0" smtClean="0"/>
              <a:t>Screen shot of the </a:t>
            </a:r>
            <a:r>
              <a:rPr lang="en-US" dirty="0" err="1" smtClean="0"/>
              <a:t>AllisonCatalogs</a:t>
            </a:r>
            <a:r>
              <a:rPr lang="en-US" dirty="0" smtClean="0"/>
              <a:t> Twitter feed (</a:t>
            </a:r>
            <a:r>
              <a:rPr lang="en-US" dirty="0" smtClean="0">
                <a:hlinkClick r:id="rId2"/>
              </a:rPr>
              <a:t>twitter.com/</a:t>
            </a:r>
            <a:r>
              <a:rPr lang="en-US" dirty="0" err="1" smtClean="0">
                <a:hlinkClick r:id="rId2"/>
              </a:rPr>
              <a:t>AllisonCatalogs</a:t>
            </a:r>
            <a:r>
              <a:rPr lang="en-US" dirty="0" smtClean="0"/>
              <a:t>), directing followers to our various activities.</a:t>
            </a:r>
            <a:endParaRPr lang="en-US" dirty="0"/>
          </a:p>
        </p:txBody>
      </p:sp>
      <p:pic>
        <p:nvPicPr>
          <p:cNvPr id="7" name="Picture Placeholder 6" descr="Tweets.png"/>
          <p:cNvPicPr>
            <a:picLocks noGrp="1" noChangeAspect="1"/>
          </p:cNvPicPr>
          <p:nvPr>
            <p:ph type="pic" idx="1"/>
          </p:nvPr>
        </p:nvPicPr>
        <p:blipFill>
          <a:blip r:embed="rId3" cstate="print"/>
          <a:stretch>
            <a:fillRect/>
          </a:stretch>
        </p:blipFill>
        <p:spPr>
          <a:xfrm>
            <a:off x="2819400" y="381000"/>
            <a:ext cx="3467100" cy="3895725"/>
          </a:xfrm>
          <a:prstGeom prst="rect">
            <a:avLst/>
          </a:prstGeom>
          <a:noFill/>
          <a:ln>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a:xfrm>
            <a:off x="762000" y="2895600"/>
            <a:ext cx="7772400" cy="3352800"/>
          </a:xfrm>
        </p:spPr>
        <p:txBody>
          <a:bodyPr>
            <a:normAutofit/>
          </a:bodyPr>
          <a:lstStyle/>
          <a:p>
            <a:r>
              <a:rPr lang="en-US" dirty="0" smtClean="0"/>
              <a:t>Cassie Brand  /  </a:t>
            </a:r>
            <a:r>
              <a:rPr lang="en-US" dirty="0" smtClean="0">
                <a:hlinkClick r:id="rId2"/>
              </a:rPr>
              <a:t>Cassie.Brand@goucher.edu</a:t>
            </a:r>
            <a:r>
              <a:rPr lang="en-US" dirty="0" smtClean="0"/>
              <a:t> </a:t>
            </a:r>
          </a:p>
          <a:p>
            <a:r>
              <a:rPr lang="en-US" dirty="0" smtClean="0"/>
              <a:t>E. Kenneth Giese  /  </a:t>
            </a:r>
            <a:r>
              <a:rPr lang="en-US" dirty="0" smtClean="0">
                <a:hlinkClick r:id="rId3"/>
              </a:rPr>
              <a:t>Kenneth.Giese@goucher.edu</a:t>
            </a:r>
            <a:endParaRPr lang="en-US" dirty="0" smtClean="0"/>
          </a:p>
          <a:p>
            <a:r>
              <a:rPr lang="en-US" dirty="0" smtClean="0"/>
              <a:t>Allison Jai O’Dell  /  </a:t>
            </a:r>
            <a:r>
              <a:rPr lang="en-US" dirty="0" smtClean="0">
                <a:hlinkClick r:id="rId4"/>
              </a:rPr>
              <a:t>Allison.ODell@goucher.edu</a:t>
            </a:r>
            <a:endParaRPr lang="en-US" dirty="0" smtClean="0"/>
          </a:p>
          <a:p>
            <a:endParaRPr lang="en-US" dirty="0" smtClean="0"/>
          </a:p>
          <a:p>
            <a:r>
              <a:rPr lang="en-US" dirty="0" smtClean="0"/>
              <a:t>The slides from this presentation are available at: </a:t>
            </a:r>
            <a:r>
              <a:rPr lang="en-US" sz="2000" u="sng" dirty="0" smtClean="0">
                <a:hlinkClick r:id="rId5"/>
              </a:rPr>
              <a:t>meyerhoff.goucher.edu/library/archives/Past_Meets_Future.pptx</a:t>
            </a:r>
            <a:endParaRPr lang="en-US" sz="2000" dirty="0" smtClean="0"/>
          </a:p>
          <a:p>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66800" y="1524000"/>
            <a:ext cx="71628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smtClean="0"/>
              <a:t>Workflow</a:t>
            </a:r>
            <a:endParaRPr lang="en-US" dirty="0"/>
          </a:p>
        </p:txBody>
      </p:sp>
      <p:sp>
        <p:nvSpPr>
          <p:cNvPr id="11" name="Rectangle 10"/>
          <p:cNvSpPr/>
          <p:nvPr/>
        </p:nvSpPr>
        <p:spPr>
          <a:xfrm>
            <a:off x="1066800" y="2667000"/>
            <a:ext cx="71628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66800" y="3886200"/>
            <a:ext cx="71628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66800" y="5029200"/>
            <a:ext cx="71628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p:cNvSpPr>
            <a:spLocks noGrp="1"/>
          </p:cNvSpPr>
          <p:nvPr>
            <p:ph idx="1"/>
          </p:nvPr>
        </p:nvSpPr>
        <p:spPr>
          <a:xfrm>
            <a:off x="838200" y="1752600"/>
            <a:ext cx="7772400" cy="4572000"/>
          </a:xfrm>
        </p:spPr>
        <p:txBody>
          <a:bodyPr/>
          <a:lstStyle/>
          <a:p>
            <a:pPr algn="ctr">
              <a:buNone/>
            </a:pPr>
            <a:r>
              <a:rPr lang="en-US" dirty="0" smtClean="0"/>
              <a:t>Student worker fills out worksheet</a:t>
            </a:r>
          </a:p>
          <a:p>
            <a:pPr algn="ctr">
              <a:buNone/>
            </a:pPr>
            <a:endParaRPr lang="en-US" dirty="0"/>
          </a:p>
          <a:p>
            <a:pPr algn="ctr">
              <a:buNone/>
            </a:pPr>
            <a:endParaRPr lang="en-US" sz="500" dirty="0" smtClean="0"/>
          </a:p>
          <a:p>
            <a:pPr algn="ctr">
              <a:buNone/>
            </a:pPr>
            <a:r>
              <a:rPr lang="en-US" dirty="0" smtClean="0"/>
              <a:t>Staff member reviews student work</a:t>
            </a:r>
          </a:p>
          <a:p>
            <a:pPr algn="ctr">
              <a:buNone/>
            </a:pPr>
            <a:endParaRPr lang="en-US" dirty="0"/>
          </a:p>
          <a:p>
            <a:pPr algn="ctr">
              <a:buNone/>
            </a:pPr>
            <a:endParaRPr lang="en-US" sz="1500" dirty="0" smtClean="0"/>
          </a:p>
          <a:p>
            <a:pPr algn="ctr">
              <a:buNone/>
            </a:pPr>
            <a:r>
              <a:rPr lang="en-US" dirty="0" smtClean="0"/>
              <a:t>Cataloger creates surrogate record</a:t>
            </a:r>
          </a:p>
          <a:p>
            <a:pPr algn="ctr">
              <a:buNone/>
            </a:pPr>
            <a:endParaRPr lang="en-US" dirty="0"/>
          </a:p>
          <a:p>
            <a:pPr algn="ctr">
              <a:buNone/>
            </a:pPr>
            <a:endParaRPr lang="en-US" sz="700" dirty="0" smtClean="0"/>
          </a:p>
          <a:p>
            <a:pPr algn="ctr">
              <a:buNone/>
            </a:pPr>
            <a:r>
              <a:rPr lang="en-US" dirty="0" smtClean="0"/>
              <a:t>Item entered into tracking spreadsheet</a:t>
            </a:r>
            <a:endParaRPr lang="en-US" dirty="0"/>
          </a:p>
          <a:p>
            <a:pPr>
              <a:buNone/>
            </a:pPr>
            <a:endParaRPr lang="en-US" dirty="0"/>
          </a:p>
        </p:txBody>
      </p:sp>
      <p:sp>
        <p:nvSpPr>
          <p:cNvPr id="14" name="Down Arrow 13"/>
          <p:cNvSpPr/>
          <p:nvPr/>
        </p:nvSpPr>
        <p:spPr>
          <a:xfrm>
            <a:off x="4419600" y="2362200"/>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419600" y="3581400"/>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4419600" y="4724400"/>
            <a:ext cx="3810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381000" y="152400"/>
            <a:ext cx="7239000" cy="64615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352800"/>
            <a:ext cx="6400800" cy="1447800"/>
          </a:xfrm>
        </p:spPr>
        <p:txBody>
          <a:bodyPr>
            <a:normAutofit/>
          </a:bodyPr>
          <a:lstStyle/>
          <a:p>
            <a:r>
              <a:rPr lang="en-US" sz="2000" dirty="0" smtClean="0"/>
              <a:t>E. Kenneth Giese</a:t>
            </a:r>
          </a:p>
          <a:p>
            <a:r>
              <a:rPr lang="en-US" sz="2000" dirty="0" smtClean="0"/>
              <a:t>Special Collections Librarian</a:t>
            </a:r>
          </a:p>
          <a:p>
            <a:r>
              <a:rPr lang="en-US" sz="2000" dirty="0" smtClean="0">
                <a:hlinkClick r:id="rId2"/>
              </a:rPr>
              <a:t>Kenneth.Giese@goucher.edu</a:t>
            </a:r>
            <a:endParaRPr lang="en-US" sz="2000" dirty="0" smtClean="0"/>
          </a:p>
        </p:txBody>
      </p:sp>
      <p:sp>
        <p:nvSpPr>
          <p:cNvPr id="2" name="Title 1"/>
          <p:cNvSpPr>
            <a:spLocks noGrp="1"/>
          </p:cNvSpPr>
          <p:nvPr>
            <p:ph type="ctrTitle"/>
          </p:nvPr>
        </p:nvSpPr>
        <p:spPr/>
        <p:txBody>
          <a:bodyPr>
            <a:normAutofit/>
          </a:bodyPr>
          <a:lstStyle/>
          <a:p>
            <a:r>
              <a:rPr lang="en-US" sz="3600" dirty="0" smtClean="0">
                <a:latin typeface="Bookman Old Style" pitchFamily="18" charset="0"/>
              </a:rPr>
              <a:t>Bibliographical Description of</a:t>
            </a:r>
            <a:br>
              <a:rPr lang="en-US" sz="3600" dirty="0" smtClean="0">
                <a:latin typeface="Bookman Old Style" pitchFamily="18" charset="0"/>
              </a:rPr>
            </a:br>
            <a:r>
              <a:rPr lang="en-US" sz="3600" dirty="0" smtClean="0">
                <a:latin typeface="Bookman Old Style" pitchFamily="18" charset="0"/>
              </a:rPr>
              <a:t>Books &amp; Music Scores</a:t>
            </a:r>
            <a:endParaRPr lang="en-US" sz="3600" dirty="0">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274638"/>
            <a:ext cx="8077200" cy="1143000"/>
          </a:xfrm>
        </p:spPr>
        <p:txBody>
          <a:bodyPr>
            <a:noAutofit/>
          </a:bodyPr>
          <a:lstStyle/>
          <a:p>
            <a:r>
              <a:rPr lang="en-US" sz="2000" dirty="0" smtClean="0">
                <a:latin typeface="Adobe Caslon Pro Bold" pitchFamily="18" charset="0"/>
              </a:rPr>
              <a:t>Duodecimo (12</a:t>
            </a:r>
            <a:r>
              <a:rPr lang="en-US" sz="2000" baseline="30000" dirty="0" smtClean="0">
                <a:latin typeface="Adobe Caslon Pro Bold" pitchFamily="18" charset="0"/>
              </a:rPr>
              <a:t>0</a:t>
            </a:r>
            <a:r>
              <a:rPr lang="en-US" sz="2000" dirty="0" smtClean="0">
                <a:latin typeface="Adobe Caslon Pro Bold" pitchFamily="18" charset="0"/>
              </a:rPr>
              <a:t>) format: The sheet is cut or folded across its long side into thirds, and then folded twice the other way, making 12 leaves/24 pages</a:t>
            </a:r>
            <a:endParaRPr lang="en-US" sz="2000" dirty="0">
              <a:latin typeface="Adobe Caslon Pro Bold" pitchFamily="18" charset="0"/>
            </a:endParaRPr>
          </a:p>
        </p:txBody>
      </p:sp>
      <p:pic>
        <p:nvPicPr>
          <p:cNvPr id="7" name="Content Placeholder 6" descr="RBS_12mo_inner.jpg"/>
          <p:cNvPicPr>
            <a:picLocks noGrp="1" noChangeAspect="1"/>
          </p:cNvPicPr>
          <p:nvPr>
            <p:ph idx="1"/>
          </p:nvPr>
        </p:nvPicPr>
        <p:blipFill>
          <a:blip r:embed="rId3" cstate="print"/>
          <a:stretch>
            <a:fillRect/>
          </a:stretch>
        </p:blipFill>
        <p:spPr>
          <a:xfrm>
            <a:off x="1796751" y="1600200"/>
            <a:ext cx="5550497" cy="452596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lang="en-US" sz="2400" dirty="0" smtClean="0">
                <a:latin typeface="Adobe Caslon Pro Bold" pitchFamily="18" charset="0"/>
              </a:rPr>
              <a:t>The first 12-leaf gathering unfolded from </a:t>
            </a:r>
            <a:r>
              <a:rPr lang="en-US" sz="2400" dirty="0" err="1" smtClean="0">
                <a:latin typeface="Adobe Caslon Pro Bold" pitchFamily="18" charset="0"/>
              </a:rPr>
              <a:t>Bright’s</a:t>
            </a:r>
            <a:r>
              <a:rPr lang="en-US" sz="2400" dirty="0" smtClean="0">
                <a:latin typeface="Adobe Caslon Pro Bold" pitchFamily="18" charset="0"/>
              </a:rPr>
              <a:t> copy of</a:t>
            </a:r>
            <a:br>
              <a:rPr lang="en-US" sz="2400" dirty="0" smtClean="0">
                <a:latin typeface="Adobe Caslon Pro Bold" pitchFamily="18" charset="0"/>
              </a:rPr>
            </a:br>
            <a:r>
              <a:rPr lang="en-US" sz="2400" i="1" dirty="0" smtClean="0">
                <a:latin typeface="Adobe Caslon Pro Bold" pitchFamily="18" charset="0"/>
              </a:rPr>
              <a:t>Plays written by </a:t>
            </a:r>
            <a:r>
              <a:rPr lang="en-US" sz="2400" i="1" dirty="0" err="1" smtClean="0">
                <a:latin typeface="Adobe Caslon Pro Bold" pitchFamily="18" charset="0"/>
              </a:rPr>
              <a:t>Mr</a:t>
            </a:r>
            <a:r>
              <a:rPr lang="en-US" sz="2400" i="1" dirty="0" smtClean="0">
                <a:latin typeface="Adobe Caslon Pro Bold" pitchFamily="18" charset="0"/>
              </a:rPr>
              <a:t> John Gay </a:t>
            </a:r>
            <a:r>
              <a:rPr lang="en-US" sz="2400" dirty="0" smtClean="0">
                <a:latin typeface="Adobe Caslon Pro Bold" pitchFamily="18" charset="0"/>
              </a:rPr>
              <a:t>(1772)</a:t>
            </a:r>
            <a:endParaRPr lang="en-US" sz="2400" dirty="0">
              <a:latin typeface="Adobe Caslon Pro Bold" pitchFamily="18" charset="0"/>
            </a:endParaRPr>
          </a:p>
        </p:txBody>
      </p:sp>
      <p:pic>
        <p:nvPicPr>
          <p:cNvPr id="9" name="Content Placeholder 8" descr="Gay_12mo_inner.jpg"/>
          <p:cNvPicPr>
            <a:picLocks noGrp="1" noChangeAspect="1"/>
          </p:cNvPicPr>
          <p:nvPr>
            <p:ph idx="1"/>
          </p:nvPr>
        </p:nvPicPr>
        <p:blipFill>
          <a:blip r:embed="rId3" cstate="print"/>
          <a:stretch>
            <a:fillRect/>
          </a:stretch>
        </p:blipFill>
        <p:spPr>
          <a:xfrm>
            <a:off x="1670879" y="1600200"/>
            <a:ext cx="5802242"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914400"/>
            <a:ext cx="8153400" cy="1143000"/>
          </a:xfrm>
        </p:spPr>
        <p:txBody>
          <a:bodyPr>
            <a:noAutofit/>
          </a:bodyPr>
          <a:lstStyle/>
          <a:p>
            <a:r>
              <a:rPr lang="en-US" sz="2600" dirty="0" err="1" smtClean="0">
                <a:latin typeface="Adobe Caslon Pro Bold" pitchFamily="18" charset="0"/>
              </a:rPr>
              <a:t>Conjugacy</a:t>
            </a:r>
            <a:r>
              <a:rPr lang="en-US" sz="2600" dirty="0" smtClean="0">
                <a:latin typeface="Adobe Caslon Pro Bold" pitchFamily="18" charset="0"/>
              </a:rPr>
              <a:t> of leaves A6/A7 is confirmed by the horizontal </a:t>
            </a:r>
            <a:r>
              <a:rPr lang="en-US" sz="2600" dirty="0" err="1" smtClean="0">
                <a:latin typeface="Adobe Caslon Pro Bold" pitchFamily="18" charset="0"/>
              </a:rPr>
              <a:t>chainlines</a:t>
            </a:r>
            <a:endParaRPr lang="en-US" sz="2600" dirty="0">
              <a:latin typeface="Adobe Caslon Pro Bold" pitchFamily="18" charset="0"/>
            </a:endParaRPr>
          </a:p>
        </p:txBody>
      </p:sp>
      <p:pic>
        <p:nvPicPr>
          <p:cNvPr id="10" name="Content Placeholder 9" descr="Gay_p12_13_lightoff.jpg"/>
          <p:cNvPicPr>
            <a:picLocks noGrp="1" noChangeAspect="1"/>
          </p:cNvPicPr>
          <p:nvPr>
            <p:ph sz="half" idx="1"/>
          </p:nvPr>
        </p:nvPicPr>
        <p:blipFill>
          <a:blip r:embed="rId3" cstate="print"/>
          <a:stretch>
            <a:fillRect/>
          </a:stretch>
        </p:blipFill>
        <p:spPr>
          <a:xfrm>
            <a:off x="457200" y="2146990"/>
            <a:ext cx="4038600" cy="3432383"/>
          </a:xfrm>
        </p:spPr>
      </p:pic>
      <p:pic>
        <p:nvPicPr>
          <p:cNvPr id="11" name="Content Placeholder 10" descr="Gay_p12_13_lighton.jpg"/>
          <p:cNvPicPr>
            <a:picLocks noGrp="1" noChangeAspect="1"/>
          </p:cNvPicPr>
          <p:nvPr>
            <p:ph sz="half" idx="2"/>
          </p:nvPr>
        </p:nvPicPr>
        <p:blipFill>
          <a:blip r:embed="rId4" cstate="print"/>
          <a:stretch>
            <a:fillRect/>
          </a:stretch>
        </p:blipFill>
        <p:spPr>
          <a:xfrm>
            <a:off x="4648200" y="2139702"/>
            <a:ext cx="4038600" cy="344695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683</TotalTime>
  <Words>1976</Words>
  <Application>Microsoft Office PowerPoint</Application>
  <PresentationFormat>On-screen Show (4:3)</PresentationFormat>
  <Paragraphs>190</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Equity</vt:lpstr>
      <vt:lpstr>Past Meets Future </vt:lpstr>
      <vt:lpstr>Creative Workflows &amp;  Efficient Processing</vt:lpstr>
      <vt:lpstr>Workflow</vt:lpstr>
      <vt:lpstr>PowerPoint Presentation</vt:lpstr>
      <vt:lpstr>PowerPoint Presentation</vt:lpstr>
      <vt:lpstr>Bibliographical Description of Books &amp; Music Scores</vt:lpstr>
      <vt:lpstr>Duodecimo (120) format: The sheet is cut or folded across its long side into thirds, and then folded twice the other way, making 12 leaves/24 pages</vt:lpstr>
      <vt:lpstr>The first 12-leaf gathering unfolded from Bright’s copy of Plays written by Mr John Gay (1772)</vt:lpstr>
      <vt:lpstr>Conjugacy of leaves A6/A7 is confirmed by the horizontal chainlines</vt:lpstr>
      <vt:lpstr>Format &amp; collation statement:  DCRM(B): 359, [1] p.: ill.; 18cm /120: A-P12; 180 leaves (Note: Leaf A1 recto is blank; front. on A1 verso)</vt:lpstr>
      <vt:lpstr>Describing Visual Materials  1. printing process, artist, printmaker/lithographer (or firm)  2. dancer/dance 3. which role, from what scene, of which ballet?</vt:lpstr>
      <vt:lpstr>Romantic Ballet’s most famous print: The Three Graces MarieTaglioni, Fanny Elssler, Carlotta Grisi</vt:lpstr>
      <vt:lpstr>Two American piracies of  Fanny Cerrito in La Lituana Masquerading as Fanny Elssler?</vt:lpstr>
      <vt:lpstr>Fanny Cerrito in La Lituana The London original &amp; Paris piracy</vt:lpstr>
      <vt:lpstr>The New York piracy:  J. Penniman after Haguental?</vt:lpstr>
      <vt:lpstr>The Boston piracy: Thayer &amp; Co. after Joseph Bouvier? </vt:lpstr>
      <vt:lpstr>The Three Fall from Grace</vt:lpstr>
      <vt:lpstr>Cataloging, Visualizing, and Promoting Hidden Collections</vt:lpstr>
      <vt:lpstr>Cataloging Policy</vt:lpstr>
      <vt:lpstr>Screen Shot of Cataloging Tools LibGuide</vt:lpstr>
      <vt:lpstr>Going Further</vt:lpstr>
      <vt:lpstr>Tag Cloud</vt:lpstr>
      <vt:lpstr>“Click-able” Index</vt:lpstr>
      <vt:lpstr>Blogging / Teaching</vt:lpstr>
      <vt:lpstr>Blogging / Informing</vt:lpstr>
      <vt:lpstr>Blogging / Infiltrating</vt:lpstr>
      <vt:lpstr>Thank you</vt:lpstr>
    </vt:vector>
  </TitlesOfParts>
  <Company>Goucher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Cataloging, Visualizing, and Promoting Hidden Collections</dc:title>
  <dc:creator>alode001</dc:creator>
  <cp:lastModifiedBy>Welzenbach, Kristen</cp:lastModifiedBy>
  <cp:revision>80</cp:revision>
  <dcterms:created xsi:type="dcterms:W3CDTF">2009-12-03T22:16:30Z</dcterms:created>
  <dcterms:modified xsi:type="dcterms:W3CDTF">2014-08-13T20:47:49Z</dcterms:modified>
</cp:coreProperties>
</file>