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9" r:id="rId6"/>
    <p:sldId id="268" r:id="rId7"/>
    <p:sldId id="260" r:id="rId8"/>
    <p:sldId id="271" r:id="rId9"/>
    <p:sldId id="270" r:id="rId10"/>
    <p:sldId id="262" r:id="rId11"/>
    <p:sldId id="264" r:id="rId12"/>
    <p:sldId id="265" r:id="rId13"/>
    <p:sldId id="272"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ilberman, Diana" initials="ZD" lastIdx="0" clrIdx="0">
    <p:extLst>
      <p:ext uri="{19B8F6BF-5375-455C-9EA6-DF929625EA0E}">
        <p15:presenceInfo xmlns:p15="http://schemas.microsoft.com/office/powerpoint/2012/main" userId="S-1-5-21-1990216206-1462847869-879972363-14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E56069F-4FC0-4982-86DA-2FE8846EEA7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11B47-8E2D-47B8-9A93-216DAC001CC2}" type="slidenum">
              <a:rPr lang="en-US" smtClean="0"/>
              <a:t>‹#›</a:t>
            </a:fld>
            <a:endParaRPr lang="en-US"/>
          </a:p>
        </p:txBody>
      </p:sp>
    </p:spTree>
    <p:extLst>
      <p:ext uri="{BB962C8B-B14F-4D97-AF65-F5344CB8AC3E}">
        <p14:creationId xmlns:p14="http://schemas.microsoft.com/office/powerpoint/2010/main" val="4068295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56069F-4FC0-4982-86DA-2FE8846EEA7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11B47-8E2D-47B8-9A93-216DAC001CC2}" type="slidenum">
              <a:rPr lang="en-US" smtClean="0"/>
              <a:t>‹#›</a:t>
            </a:fld>
            <a:endParaRPr lang="en-US"/>
          </a:p>
        </p:txBody>
      </p:sp>
    </p:spTree>
    <p:extLst>
      <p:ext uri="{BB962C8B-B14F-4D97-AF65-F5344CB8AC3E}">
        <p14:creationId xmlns:p14="http://schemas.microsoft.com/office/powerpoint/2010/main" val="235715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56069F-4FC0-4982-86DA-2FE8846EEA7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11B47-8E2D-47B8-9A93-216DAC001CC2}" type="slidenum">
              <a:rPr lang="en-US" smtClean="0"/>
              <a:t>‹#›</a:t>
            </a:fld>
            <a:endParaRPr lang="en-US"/>
          </a:p>
        </p:txBody>
      </p:sp>
    </p:spTree>
    <p:extLst>
      <p:ext uri="{BB962C8B-B14F-4D97-AF65-F5344CB8AC3E}">
        <p14:creationId xmlns:p14="http://schemas.microsoft.com/office/powerpoint/2010/main" val="314206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56069F-4FC0-4982-86DA-2FE8846EEA7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11B47-8E2D-47B8-9A93-216DAC001CC2}" type="slidenum">
              <a:rPr lang="en-US" smtClean="0"/>
              <a:t>‹#›</a:t>
            </a:fld>
            <a:endParaRPr lang="en-US"/>
          </a:p>
        </p:txBody>
      </p:sp>
    </p:spTree>
    <p:extLst>
      <p:ext uri="{BB962C8B-B14F-4D97-AF65-F5344CB8AC3E}">
        <p14:creationId xmlns:p14="http://schemas.microsoft.com/office/powerpoint/2010/main" val="740757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56069F-4FC0-4982-86DA-2FE8846EEA7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11B47-8E2D-47B8-9A93-216DAC001CC2}" type="slidenum">
              <a:rPr lang="en-US" smtClean="0"/>
              <a:t>‹#›</a:t>
            </a:fld>
            <a:endParaRPr lang="en-US"/>
          </a:p>
        </p:txBody>
      </p:sp>
    </p:spTree>
    <p:extLst>
      <p:ext uri="{BB962C8B-B14F-4D97-AF65-F5344CB8AC3E}">
        <p14:creationId xmlns:p14="http://schemas.microsoft.com/office/powerpoint/2010/main" val="185598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56069F-4FC0-4982-86DA-2FE8846EEA70}"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B11B47-8E2D-47B8-9A93-216DAC001CC2}" type="slidenum">
              <a:rPr lang="en-US" smtClean="0"/>
              <a:t>‹#›</a:t>
            </a:fld>
            <a:endParaRPr lang="en-US"/>
          </a:p>
        </p:txBody>
      </p:sp>
    </p:spTree>
    <p:extLst>
      <p:ext uri="{BB962C8B-B14F-4D97-AF65-F5344CB8AC3E}">
        <p14:creationId xmlns:p14="http://schemas.microsoft.com/office/powerpoint/2010/main" val="1883584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56069F-4FC0-4982-86DA-2FE8846EEA70}"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B11B47-8E2D-47B8-9A93-216DAC001CC2}" type="slidenum">
              <a:rPr lang="en-US" smtClean="0"/>
              <a:t>‹#›</a:t>
            </a:fld>
            <a:endParaRPr lang="en-US"/>
          </a:p>
        </p:txBody>
      </p:sp>
    </p:spTree>
    <p:extLst>
      <p:ext uri="{BB962C8B-B14F-4D97-AF65-F5344CB8AC3E}">
        <p14:creationId xmlns:p14="http://schemas.microsoft.com/office/powerpoint/2010/main" val="2904902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56069F-4FC0-4982-86DA-2FE8846EEA70}"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B11B47-8E2D-47B8-9A93-216DAC001CC2}" type="slidenum">
              <a:rPr lang="en-US" smtClean="0"/>
              <a:t>‹#›</a:t>
            </a:fld>
            <a:endParaRPr lang="en-US"/>
          </a:p>
        </p:txBody>
      </p:sp>
    </p:spTree>
    <p:extLst>
      <p:ext uri="{BB962C8B-B14F-4D97-AF65-F5344CB8AC3E}">
        <p14:creationId xmlns:p14="http://schemas.microsoft.com/office/powerpoint/2010/main" val="69571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6069F-4FC0-4982-86DA-2FE8846EEA70}"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B11B47-8E2D-47B8-9A93-216DAC001CC2}" type="slidenum">
              <a:rPr lang="en-US" smtClean="0"/>
              <a:t>‹#›</a:t>
            </a:fld>
            <a:endParaRPr lang="en-US"/>
          </a:p>
        </p:txBody>
      </p:sp>
    </p:spTree>
    <p:extLst>
      <p:ext uri="{BB962C8B-B14F-4D97-AF65-F5344CB8AC3E}">
        <p14:creationId xmlns:p14="http://schemas.microsoft.com/office/powerpoint/2010/main" val="37201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56069F-4FC0-4982-86DA-2FE8846EEA70}"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B11B47-8E2D-47B8-9A93-216DAC001CC2}" type="slidenum">
              <a:rPr lang="en-US" smtClean="0"/>
              <a:t>‹#›</a:t>
            </a:fld>
            <a:endParaRPr lang="en-US"/>
          </a:p>
        </p:txBody>
      </p:sp>
    </p:spTree>
    <p:extLst>
      <p:ext uri="{BB962C8B-B14F-4D97-AF65-F5344CB8AC3E}">
        <p14:creationId xmlns:p14="http://schemas.microsoft.com/office/powerpoint/2010/main" val="3250370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56069F-4FC0-4982-86DA-2FE8846EEA70}"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B11B47-8E2D-47B8-9A93-216DAC001CC2}" type="slidenum">
              <a:rPr lang="en-US" smtClean="0"/>
              <a:t>‹#›</a:t>
            </a:fld>
            <a:endParaRPr lang="en-US"/>
          </a:p>
        </p:txBody>
      </p:sp>
    </p:spTree>
    <p:extLst>
      <p:ext uri="{BB962C8B-B14F-4D97-AF65-F5344CB8AC3E}">
        <p14:creationId xmlns:p14="http://schemas.microsoft.com/office/powerpoint/2010/main" val="429199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6069F-4FC0-4982-86DA-2FE8846EEA70}"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11B47-8E2D-47B8-9A93-216DAC001CC2}" type="slidenum">
              <a:rPr lang="en-US" smtClean="0"/>
              <a:t>‹#›</a:t>
            </a:fld>
            <a:endParaRPr lang="en-US"/>
          </a:p>
        </p:txBody>
      </p:sp>
    </p:spTree>
    <p:extLst>
      <p:ext uri="{BB962C8B-B14F-4D97-AF65-F5344CB8AC3E}">
        <p14:creationId xmlns:p14="http://schemas.microsoft.com/office/powerpoint/2010/main" val="3875843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Zgb8qDQ0_T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dEbl5jvLKGQ" TargetMode="External"/><Relationship Id="rId2" Type="http://schemas.openxmlformats.org/officeDocument/2006/relationships/hyperlink" Target="https://www.youtube.com/watch?v=7Rs3Ypsnfo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MarylandOnline</a:t>
            </a:r>
          </a:p>
        </p:txBody>
      </p:sp>
      <p:sp>
        <p:nvSpPr>
          <p:cNvPr id="3" name="Subtitle 2"/>
          <p:cNvSpPr>
            <a:spLocks noGrp="1"/>
          </p:cNvSpPr>
          <p:nvPr>
            <p:ph type="subTitle" idx="1"/>
          </p:nvPr>
        </p:nvSpPr>
        <p:spPr/>
        <p:txBody>
          <a:bodyPr/>
          <a:lstStyle/>
          <a:p>
            <a:r>
              <a:rPr lang="en-US" dirty="0"/>
              <a:t>Making Your Word Documents Accessible</a:t>
            </a:r>
          </a:p>
          <a:p>
            <a:r>
              <a:rPr lang="en-US" dirty="0"/>
              <a:t>November 30, 2018</a:t>
            </a:r>
          </a:p>
          <a:p>
            <a:r>
              <a:rPr lang="en-US" dirty="0"/>
              <a:t>Brandon M. Myers, M.S.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2041" y="743014"/>
            <a:ext cx="3130549" cy="720026"/>
          </a:xfrm>
          <a:prstGeom prst="rect">
            <a:avLst/>
          </a:prstGeom>
        </p:spPr>
      </p:pic>
    </p:spTree>
    <p:extLst>
      <p:ext uri="{BB962C8B-B14F-4D97-AF65-F5344CB8AC3E}">
        <p14:creationId xmlns:p14="http://schemas.microsoft.com/office/powerpoint/2010/main" val="91859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6. Images and Graphics</a:t>
            </a:r>
          </a:p>
        </p:txBody>
      </p:sp>
      <p:sp>
        <p:nvSpPr>
          <p:cNvPr id="3" name="Content Placeholder 2"/>
          <p:cNvSpPr>
            <a:spLocks noGrp="1"/>
          </p:cNvSpPr>
          <p:nvPr>
            <p:ph idx="1"/>
          </p:nvPr>
        </p:nvSpPr>
        <p:spPr>
          <a:xfrm>
            <a:off x="838200" y="1825625"/>
            <a:ext cx="6868886" cy="4313918"/>
          </a:xfrm>
        </p:spPr>
        <p:txBody>
          <a:bodyPr>
            <a:normAutofit/>
          </a:bodyPr>
          <a:lstStyle/>
          <a:p>
            <a:r>
              <a:rPr lang="en-US" dirty="0"/>
              <a:t>They all require a description of what they convey since visually impaired learners cannot decipher their meaning.</a:t>
            </a:r>
          </a:p>
          <a:p>
            <a:r>
              <a:rPr lang="en-US" dirty="0"/>
              <a:t>Mouse over any graphics on your document.</a:t>
            </a:r>
          </a:p>
          <a:p>
            <a:r>
              <a:rPr lang="en-US" dirty="0"/>
              <a:t>Right-click&gt;Format Picture&gt;Layout and Properties&gt;Alt Text</a:t>
            </a:r>
          </a:p>
          <a:p>
            <a:r>
              <a:rPr lang="en-US" dirty="0"/>
              <a:t>Insert the Alt Text.  Indicate if the picture is used only for decorative purpose.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62724" y="2061556"/>
            <a:ext cx="1514995" cy="2019993"/>
          </a:xfrm>
          <a:prstGeom prst="rect">
            <a:avLst/>
          </a:prstGeom>
        </p:spPr>
      </p:pic>
    </p:spTree>
    <p:extLst>
      <p:ext uri="{BB962C8B-B14F-4D97-AF65-F5344CB8AC3E}">
        <p14:creationId xmlns:p14="http://schemas.microsoft.com/office/powerpoint/2010/main" val="3684842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Let’s Look at Tables</a:t>
            </a:r>
          </a:p>
        </p:txBody>
      </p:sp>
      <p:sp>
        <p:nvSpPr>
          <p:cNvPr id="3" name="Content Placeholder 2"/>
          <p:cNvSpPr>
            <a:spLocks noGrp="1"/>
          </p:cNvSpPr>
          <p:nvPr>
            <p:ph idx="1"/>
          </p:nvPr>
        </p:nvSpPr>
        <p:spPr/>
        <p:txBody>
          <a:bodyPr/>
          <a:lstStyle/>
          <a:p>
            <a:pPr marL="514350" indent="-514350">
              <a:buFont typeface="+mj-lt"/>
              <a:buAutoNum type="arabicPeriod"/>
            </a:pPr>
            <a:r>
              <a:rPr lang="en-US" dirty="0"/>
              <a:t>Can you tab through your table without a problem?</a:t>
            </a:r>
          </a:p>
          <a:p>
            <a:pPr marL="514350" indent="-514350">
              <a:buFont typeface="+mj-lt"/>
              <a:buAutoNum type="arabicPeriod"/>
            </a:pPr>
            <a:r>
              <a:rPr lang="en-US" dirty="0"/>
              <a:t>Do you have nestled or split cells?</a:t>
            </a:r>
          </a:p>
          <a:p>
            <a:pPr marL="514350" indent="-514350">
              <a:buFont typeface="+mj-lt"/>
              <a:buAutoNum type="arabicPeriod"/>
            </a:pPr>
            <a:r>
              <a:rPr lang="en-US" dirty="0"/>
              <a:t>Does your table have repeated headings?</a:t>
            </a:r>
          </a:p>
          <a:p>
            <a:pPr marL="514350" indent="-514350">
              <a:buFont typeface="+mj-lt"/>
              <a:buAutoNum type="arabicPeriod"/>
            </a:pPr>
            <a:r>
              <a:rPr lang="en-US" dirty="0"/>
              <a:t>Use the right-click function to add rows or columns.</a:t>
            </a:r>
          </a:p>
          <a:p>
            <a:pPr marL="514350" indent="-514350">
              <a:buFont typeface="+mj-lt"/>
              <a:buAutoNum type="arabicPeriod"/>
            </a:pPr>
            <a:r>
              <a:rPr lang="en-US" dirty="0"/>
              <a:t>Insert a table heading if necessary.  </a:t>
            </a:r>
          </a:p>
        </p:txBody>
      </p:sp>
    </p:spTree>
    <p:extLst>
      <p:ext uri="{BB962C8B-B14F-4D97-AF65-F5344CB8AC3E}">
        <p14:creationId xmlns:p14="http://schemas.microsoft.com/office/powerpoint/2010/main" val="4022844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6. Format the Table</a:t>
            </a:r>
          </a:p>
        </p:txBody>
      </p:sp>
      <p:sp>
        <p:nvSpPr>
          <p:cNvPr id="3" name="Content Placeholder 2"/>
          <p:cNvSpPr>
            <a:spLocks noGrp="1"/>
          </p:cNvSpPr>
          <p:nvPr>
            <p:ph idx="1"/>
          </p:nvPr>
        </p:nvSpPr>
        <p:spPr/>
        <p:txBody>
          <a:bodyPr/>
          <a:lstStyle/>
          <a:p>
            <a:pPr marL="514350" indent="-514350">
              <a:buFont typeface="+mj-lt"/>
              <a:buAutoNum type="arabicPeriod"/>
            </a:pPr>
            <a:r>
              <a:rPr lang="en-US" dirty="0"/>
              <a:t>Select the first row of your table.</a:t>
            </a:r>
          </a:p>
          <a:p>
            <a:pPr marL="514350" indent="-514350">
              <a:buFont typeface="+mj-lt"/>
              <a:buAutoNum type="arabicPeriod"/>
            </a:pPr>
            <a:r>
              <a:rPr lang="en-US" dirty="0"/>
              <a:t>Right-click.</a:t>
            </a:r>
          </a:p>
          <a:p>
            <a:pPr marL="514350" indent="-514350">
              <a:buFont typeface="+mj-lt"/>
              <a:buAutoNum type="arabicPeriod"/>
            </a:pPr>
            <a:r>
              <a:rPr lang="en-US" dirty="0"/>
              <a:t>Select Table Properties&gt;Row.</a:t>
            </a:r>
          </a:p>
          <a:p>
            <a:pPr marL="514350" indent="-514350">
              <a:buFont typeface="+mj-lt"/>
              <a:buAutoNum type="arabicPeriod"/>
            </a:pPr>
            <a:r>
              <a:rPr lang="en-US" dirty="0"/>
              <a:t>Select “Repeat as header row at top of each page.”</a:t>
            </a:r>
          </a:p>
          <a:p>
            <a:pPr marL="514350" indent="-514350">
              <a:buFont typeface="+mj-lt"/>
              <a:buAutoNum type="arabicPeriod"/>
            </a:pPr>
            <a:r>
              <a:rPr lang="en-US" dirty="0"/>
              <a:t>Deselect “Allow row to break across pages.”</a:t>
            </a:r>
          </a:p>
          <a:p>
            <a:pPr marL="514350" indent="-514350">
              <a:buFont typeface="+mj-lt"/>
              <a:buAutoNum type="arabicPeriod"/>
            </a:pPr>
            <a:r>
              <a:rPr lang="en-US" dirty="0"/>
              <a:t>Go to “Alt Text” on the top menu.</a:t>
            </a:r>
          </a:p>
          <a:p>
            <a:pPr marL="514350" indent="-514350">
              <a:buFont typeface="+mj-lt"/>
              <a:buAutoNum type="arabicPeriod"/>
            </a:pPr>
            <a:r>
              <a:rPr lang="en-US" dirty="0"/>
              <a:t>Provide a title and a description of your table.</a:t>
            </a:r>
            <a:br>
              <a:rPr lang="en-US" dirty="0"/>
            </a:br>
            <a:br>
              <a:rPr lang="en-US" dirty="0"/>
            </a:br>
            <a:r>
              <a:rPr lang="en-US" dirty="0">
                <a:hlinkClick r:id="rId2"/>
              </a:rPr>
              <a:t>https://www.youtube.com/watch?v=Zgb8qDQ0_TI</a:t>
            </a:r>
            <a:r>
              <a:rPr lang="en-US" dirty="0"/>
              <a:t> </a:t>
            </a:r>
          </a:p>
        </p:txBody>
      </p:sp>
    </p:spTree>
    <p:extLst>
      <p:ext uri="{BB962C8B-B14F-4D97-AF65-F5344CB8AC3E}">
        <p14:creationId xmlns:p14="http://schemas.microsoft.com/office/powerpoint/2010/main" val="1521251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7. Accessibility Checker</a:t>
            </a:r>
          </a:p>
        </p:txBody>
      </p:sp>
      <p:sp>
        <p:nvSpPr>
          <p:cNvPr id="3" name="Content Placeholder 2"/>
          <p:cNvSpPr>
            <a:spLocks noGrp="1"/>
          </p:cNvSpPr>
          <p:nvPr>
            <p:ph idx="1"/>
          </p:nvPr>
        </p:nvSpPr>
        <p:spPr>
          <a:xfrm>
            <a:off x="1660848" y="1480392"/>
            <a:ext cx="8733454" cy="3856718"/>
          </a:xfrm>
        </p:spPr>
        <p:txBody>
          <a:bodyPr/>
          <a:lstStyle/>
          <a:p>
            <a:r>
              <a:rPr lang="en-US" dirty="0"/>
              <a:t>MS Word (newer versions) have it.</a:t>
            </a:r>
          </a:p>
          <a:p>
            <a:r>
              <a:rPr lang="en-US" dirty="0"/>
              <a:t>Canvas has it.</a:t>
            </a:r>
          </a:p>
          <a:p>
            <a:r>
              <a:rPr lang="en-US" dirty="0"/>
              <a:t>Other?</a:t>
            </a:r>
          </a:p>
          <a:p>
            <a:endParaRPr lang="en-US" dirty="0"/>
          </a:p>
          <a:p>
            <a:pPr marL="0" indent="0">
              <a:buNone/>
            </a:pPr>
            <a:r>
              <a:rPr lang="en-US" dirty="0"/>
              <a:t>Don’t forget to </a:t>
            </a:r>
            <a:r>
              <a:rPr lang="en-US" b="1" dirty="0">
                <a:solidFill>
                  <a:srgbClr val="7030A0"/>
                </a:solidFill>
              </a:rPr>
              <a:t>SAVE</a:t>
            </a:r>
            <a:r>
              <a:rPr lang="en-US" dirty="0"/>
              <a:t> your file.  Place either on the desktop of the pc or on your thumb drive.  If you don’t have a thumb drive, send an email to your self with the file attachment.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4555" y="4991002"/>
            <a:ext cx="1884783" cy="1243589"/>
          </a:xfrm>
          <a:prstGeom prst="rect">
            <a:avLst/>
          </a:prstGeom>
        </p:spPr>
      </p:pic>
    </p:spTree>
    <p:extLst>
      <p:ext uri="{BB962C8B-B14F-4D97-AF65-F5344CB8AC3E}">
        <p14:creationId xmlns:p14="http://schemas.microsoft.com/office/powerpoint/2010/main" val="1584072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Time for Reflection</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What were your most important take-aways?</a:t>
            </a:r>
          </a:p>
        </p:txBody>
      </p:sp>
    </p:spTree>
    <p:extLst>
      <p:ext uri="{BB962C8B-B14F-4D97-AF65-F5344CB8AC3E}">
        <p14:creationId xmlns:p14="http://schemas.microsoft.com/office/powerpoint/2010/main" val="3964180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Thank you!</a:t>
            </a:r>
          </a:p>
        </p:txBody>
      </p:sp>
      <p:sp>
        <p:nvSpPr>
          <p:cNvPr id="5" name="Subtitle 4"/>
          <p:cNvSpPr>
            <a:spLocks noGrp="1"/>
          </p:cNvSpPr>
          <p:nvPr>
            <p:ph type="subTitle" idx="1"/>
          </p:nvPr>
        </p:nvSpPr>
        <p:spPr/>
        <p:txBody>
          <a:bodyPr/>
          <a:lstStyle/>
          <a:p>
            <a:r>
              <a:rPr lang="en-US" dirty="0"/>
              <a:t>Brandon Myers</a:t>
            </a:r>
          </a:p>
          <a:p>
            <a:r>
              <a:rPr lang="en-US" dirty="0"/>
              <a:t>bmyers@bccc.edu</a:t>
            </a:r>
          </a:p>
        </p:txBody>
      </p:sp>
    </p:spTree>
    <p:extLst>
      <p:ext uri="{BB962C8B-B14F-4D97-AF65-F5344CB8AC3E}">
        <p14:creationId xmlns:p14="http://schemas.microsoft.com/office/powerpoint/2010/main" val="233398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Session Objectives</a:t>
            </a:r>
          </a:p>
        </p:txBody>
      </p:sp>
      <p:sp>
        <p:nvSpPr>
          <p:cNvPr id="3" name="Content Placeholder 2"/>
          <p:cNvSpPr>
            <a:spLocks noGrp="1"/>
          </p:cNvSpPr>
          <p:nvPr>
            <p:ph idx="1"/>
          </p:nvPr>
        </p:nvSpPr>
        <p:spPr>
          <a:xfrm>
            <a:off x="1288472" y="1825625"/>
            <a:ext cx="9592887" cy="4351338"/>
          </a:xfrm>
        </p:spPr>
        <p:txBody>
          <a:bodyPr>
            <a:normAutofit/>
          </a:bodyPr>
          <a:lstStyle/>
          <a:p>
            <a:pPr marL="514350" indent="-514350">
              <a:buFont typeface="+mj-lt"/>
              <a:buAutoNum type="arabicPeriod"/>
            </a:pPr>
            <a:r>
              <a:rPr lang="en-US" dirty="0"/>
              <a:t>Discuss the importance of ensuring that your course syllabus is accessible.</a:t>
            </a:r>
          </a:p>
          <a:p>
            <a:pPr marL="514350" indent="-514350">
              <a:buFont typeface="+mj-lt"/>
              <a:buAutoNum type="arabicPeriod"/>
            </a:pPr>
            <a:r>
              <a:rPr lang="en-US" dirty="0"/>
              <a:t>Explain why the formatting features of Word are important.</a:t>
            </a:r>
          </a:p>
          <a:p>
            <a:pPr marL="514350" indent="-514350">
              <a:buFont typeface="+mj-lt"/>
              <a:buAutoNum type="arabicPeriod"/>
            </a:pPr>
            <a:r>
              <a:rPr lang="en-US" dirty="0"/>
              <a:t>Use the formatting features of Word.</a:t>
            </a:r>
          </a:p>
          <a:p>
            <a:pPr marL="514350" indent="-514350">
              <a:buFont typeface="+mj-lt"/>
              <a:buAutoNum type="arabicPeriod"/>
            </a:pPr>
            <a:r>
              <a:rPr lang="en-US" dirty="0"/>
              <a:t>Create a table of contents.</a:t>
            </a:r>
          </a:p>
          <a:p>
            <a:pPr marL="514350" indent="-514350">
              <a:buFont typeface="+mj-lt"/>
              <a:buAutoNum type="arabicPeriod"/>
            </a:pPr>
            <a:r>
              <a:rPr lang="en-US" dirty="0"/>
              <a:t>Create hyperlinks inside the document.</a:t>
            </a:r>
          </a:p>
          <a:p>
            <a:pPr marL="514350" indent="-514350">
              <a:buFont typeface="+mj-lt"/>
              <a:buAutoNum type="arabicPeriod"/>
            </a:pPr>
            <a:r>
              <a:rPr lang="en-US" dirty="0"/>
              <a:t>Ensure that all graphics and tables are accessible.</a:t>
            </a:r>
          </a:p>
          <a:p>
            <a:pPr marL="514350" indent="-514350">
              <a:buFont typeface="+mj-lt"/>
              <a:buAutoNum type="arabicPeriod"/>
            </a:pPr>
            <a:r>
              <a:rPr lang="en-US" dirty="0"/>
              <a:t>Reformat your syllabus (or other document) to make it universally accessible.</a:t>
            </a:r>
          </a:p>
        </p:txBody>
      </p:sp>
    </p:spTree>
    <p:extLst>
      <p:ext uri="{BB962C8B-B14F-4D97-AF65-F5344CB8AC3E}">
        <p14:creationId xmlns:p14="http://schemas.microsoft.com/office/powerpoint/2010/main" val="2199479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Understanding Why…</a:t>
            </a:r>
            <a:br>
              <a:rPr lang="en-US" dirty="0"/>
            </a:br>
            <a:r>
              <a:rPr lang="en-US" dirty="0"/>
              <a:t>Hear from the Users Themselves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View video 1: </a:t>
            </a:r>
            <a:r>
              <a:rPr lang="en-US" dirty="0">
                <a:hlinkClick r:id="rId2"/>
              </a:rPr>
              <a:t>https://www.youtube.com/watch?v=7Rs3YpsnfoI</a:t>
            </a:r>
            <a:r>
              <a:rPr lang="en-US" dirty="0"/>
              <a:t> </a:t>
            </a:r>
          </a:p>
          <a:p>
            <a:pPr marL="0" indent="0">
              <a:buNone/>
            </a:pPr>
            <a:r>
              <a:rPr lang="en-US" dirty="0"/>
              <a:t>View video 2: </a:t>
            </a:r>
            <a:r>
              <a:rPr lang="en-US" dirty="0">
                <a:hlinkClick r:id="rId3"/>
              </a:rPr>
              <a:t>https://www.youtube.com/watch?v=dEbl5jvLKGQ</a:t>
            </a:r>
            <a:r>
              <a:rPr lang="en-US" dirty="0"/>
              <a:t> </a:t>
            </a:r>
          </a:p>
          <a:p>
            <a:pPr marL="0" indent="0">
              <a:buNone/>
            </a:pPr>
            <a:endParaRPr lang="en-US" dirty="0"/>
          </a:p>
          <a:p>
            <a:pPr marL="0" indent="0">
              <a:buNone/>
            </a:pPr>
            <a:r>
              <a:rPr lang="en-US" dirty="0"/>
              <a:t>JAWS – Job Application with Speech</a:t>
            </a:r>
          </a:p>
          <a:p>
            <a:pPr marL="0" indent="0">
              <a:buNone/>
            </a:pPr>
            <a:endParaRPr lang="en-US" dirty="0"/>
          </a:p>
          <a:p>
            <a:pPr marL="0" indent="0">
              <a:buNone/>
            </a:pPr>
            <a:r>
              <a:rPr lang="en-US" dirty="0"/>
              <a:t>In your own words, why is important to visually impaired users to have an accessible document, especially one that’s so important as a syllabus?</a:t>
            </a:r>
          </a:p>
        </p:txBody>
      </p:sp>
    </p:spTree>
    <p:extLst>
      <p:ext uri="{BB962C8B-B14F-4D97-AF65-F5344CB8AC3E}">
        <p14:creationId xmlns:p14="http://schemas.microsoft.com/office/powerpoint/2010/main" val="214569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Using Formatting Features of Word</a:t>
            </a:r>
          </a:p>
        </p:txBody>
      </p:sp>
      <p:sp>
        <p:nvSpPr>
          <p:cNvPr id="3" name="Content Placeholder 2"/>
          <p:cNvSpPr>
            <a:spLocks noGrp="1"/>
          </p:cNvSpPr>
          <p:nvPr>
            <p:ph idx="1"/>
          </p:nvPr>
        </p:nvSpPr>
        <p:spPr>
          <a:xfrm>
            <a:off x="1371600" y="1825625"/>
            <a:ext cx="9293629" cy="4351338"/>
          </a:xfrm>
        </p:spPr>
        <p:txBody>
          <a:bodyPr/>
          <a:lstStyle/>
          <a:p>
            <a:pPr marL="0" indent="0">
              <a:buNone/>
            </a:pPr>
            <a:r>
              <a:rPr lang="en-US" dirty="0"/>
              <a:t>Check your document.  Mouse over randomly and see if all text appears as “normal.”  </a:t>
            </a:r>
          </a:p>
          <a:p>
            <a:pPr marL="0" indent="0">
              <a:buNone/>
            </a:pPr>
            <a:endParaRPr lang="en-US" dirty="0"/>
          </a:p>
          <a:p>
            <a:pPr marL="0" indent="0">
              <a:buNone/>
            </a:pPr>
            <a:r>
              <a:rPr lang="en-US" dirty="0"/>
              <a:t>Consider this:</a:t>
            </a:r>
          </a:p>
          <a:p>
            <a:r>
              <a:rPr lang="en-US" dirty="0"/>
              <a:t>How does a blind person access a document if the entire text is read (by JAWS, the screen reader) without any visual distinction of paragraphing, structure, and organization?</a:t>
            </a:r>
          </a:p>
          <a:p>
            <a:pPr marL="0" indent="0">
              <a:buNone/>
            </a:pPr>
            <a:r>
              <a:rPr lang="en-US" i="1" dirty="0"/>
              <a:t>See example on next slide</a:t>
            </a:r>
          </a:p>
        </p:txBody>
      </p:sp>
    </p:spTree>
    <p:extLst>
      <p:ext uri="{BB962C8B-B14F-4D97-AF65-F5344CB8AC3E}">
        <p14:creationId xmlns:p14="http://schemas.microsoft.com/office/powerpoint/2010/main" val="74322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1026" y="0"/>
            <a:ext cx="10324407" cy="6740307"/>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rPr>
              <a:t>Instructor: Email: Office: Phone:  Class Hours:  Mondays &amp; Wednesdays  10:30 AM – 11:50 AM	Location: MNB 256  Office Hours: Mon 12:00 PM – 2:00 PM, Wed 1PM - 5 PM, Thurs 12:30 - 2 PM By </a:t>
            </a:r>
            <a:r>
              <a:rPr lang="en-US" dirty="0" err="1">
                <a:latin typeface="Times New Roman" panose="02020603050405020304" pitchFamily="18" charset="0"/>
                <a:ea typeface="Times New Roman" panose="02020603050405020304" pitchFamily="18" charset="0"/>
              </a:rPr>
              <a:t>Appt</a:t>
            </a:r>
            <a:r>
              <a:rPr lang="en-US" dirty="0">
                <a:latin typeface="Times New Roman" panose="02020603050405020304" pitchFamily="18" charset="0"/>
                <a:ea typeface="Times New Roman" panose="02020603050405020304" pitchFamily="18" charset="0"/>
              </a:rPr>
              <a:t> Only Course Description: This course aims to introduce college students to the discipline of sociology. Sociology understands and explains human behaviors as a result of social and cultural contexts. Sociologists think that social and cultural contexts play more important role in shaping human behavior than do biological, psychological or economic factors. Although all these factors do play a part, sociologists concentrate on the social and cultural contexts. From the very beginnings of sociology in the middle of the 18th century, sociologists tried to understand how industrialization of economy, the growth of the bureaucratic systems of power, urbanization of population, and its worldwide growth affect other human relationships. Therefore, in this course will learn about these fundamental processes of social change, as well as about some basic ideas of sociology, and about the names and ideas of some of the most prominent sociologists. It is hoped that the student will gain some insight into the value of understanding the intricacies of global societies as well as our own U.S. society which we often do not consciously think about.  Textbook: SOCIOLOGY by Lumen Learning Available on our course Canvas in the first Module Student Learning Outcomes:  Upon successful completion of this course: 1. Students will display an understanding of the interrelations between cultural patterns, social forces and our daily lives. 2. Students will identity and describe major sociological theoretical perspectives and basic methods of sociological research. 3. Students will describe the characteristics and dynamics of social groups at various levels of analysis. 4. Students will analyze the cultural and situational relativity of deviance. 5. Students will apply sociological analysis to explain social inequality in its various dimensions. 6. Students will apply sociological analysis to current real world phenomena. Methods of Teaching / Course Requirements: Course activities will consist of lectures, text readings, discussions, numerous documentaries, guest speaker(s), community events, term/ reflection paper, quizzes, and individualized help from the instructor as needed. Parameters for Museum paper will be provided early in the semester. See Grading Scale page 8 and Assignment Grading Rubric page 9 of this syllabus.</a:t>
            </a:r>
          </a:p>
        </p:txBody>
      </p:sp>
    </p:spTree>
    <p:extLst>
      <p:ext uri="{BB962C8B-B14F-4D97-AF65-F5344CB8AC3E}">
        <p14:creationId xmlns:p14="http://schemas.microsoft.com/office/powerpoint/2010/main" val="140937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Using Formatting Features of Word</a:t>
            </a:r>
          </a:p>
        </p:txBody>
      </p:sp>
      <p:sp>
        <p:nvSpPr>
          <p:cNvPr id="3" name="Content Placeholder 2"/>
          <p:cNvSpPr>
            <a:spLocks noGrp="1"/>
          </p:cNvSpPr>
          <p:nvPr>
            <p:ph idx="1"/>
          </p:nvPr>
        </p:nvSpPr>
        <p:spPr/>
        <p:txBody>
          <a:bodyPr/>
          <a:lstStyle/>
          <a:p>
            <a:pPr marL="514350" indent="-514350">
              <a:buFont typeface="+mj-lt"/>
              <a:buAutoNum type="arabicPeriod"/>
            </a:pPr>
            <a:r>
              <a:rPr lang="en-US" dirty="0"/>
              <a:t>Go back to your document and select in order each important portion of the document; re-format it using the “Heading 1” formatting.  </a:t>
            </a:r>
            <a:br>
              <a:rPr lang="en-US" dirty="0"/>
            </a:br>
            <a:br>
              <a:rPr lang="en-US" dirty="0"/>
            </a:br>
            <a:r>
              <a:rPr lang="en-US" i="1" dirty="0">
                <a:solidFill>
                  <a:srgbClr val="7030A0"/>
                </a:solidFill>
              </a:rPr>
              <a:t>This may take some time.  If time allows, go to #2 below.</a:t>
            </a:r>
            <a:br>
              <a:rPr lang="en-US" i="1" dirty="0">
                <a:solidFill>
                  <a:srgbClr val="7030A0"/>
                </a:solidFill>
              </a:rPr>
            </a:br>
            <a:endParaRPr lang="en-US" i="1" dirty="0">
              <a:solidFill>
                <a:srgbClr val="7030A0"/>
              </a:solidFill>
            </a:endParaRPr>
          </a:p>
          <a:p>
            <a:pPr marL="514350" indent="-514350">
              <a:buFont typeface="+mj-lt"/>
              <a:buAutoNum type="arabicPeriod"/>
            </a:pPr>
            <a:r>
              <a:rPr lang="en-US" dirty="0"/>
              <a:t>Check the document for other, less important headings and change them to “Heading 2.”</a:t>
            </a:r>
          </a:p>
          <a:p>
            <a:pPr marL="0" indent="0">
              <a:buNone/>
            </a:pPr>
            <a:endParaRPr lang="en-US" dirty="0"/>
          </a:p>
        </p:txBody>
      </p:sp>
    </p:spTree>
    <p:extLst>
      <p:ext uri="{BB962C8B-B14F-4D97-AF65-F5344CB8AC3E}">
        <p14:creationId xmlns:p14="http://schemas.microsoft.com/office/powerpoint/2010/main" val="4258021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4. Insert a Table of Contents</a:t>
            </a:r>
          </a:p>
        </p:txBody>
      </p:sp>
      <p:sp>
        <p:nvSpPr>
          <p:cNvPr id="3" name="Content Placeholder 2"/>
          <p:cNvSpPr>
            <a:spLocks noGrp="1"/>
          </p:cNvSpPr>
          <p:nvPr>
            <p:ph idx="1"/>
          </p:nvPr>
        </p:nvSpPr>
        <p:spPr>
          <a:xfrm>
            <a:off x="838200" y="1562793"/>
            <a:ext cx="10425545" cy="4614170"/>
          </a:xfrm>
        </p:spPr>
        <p:txBody>
          <a:bodyPr>
            <a:normAutofit/>
          </a:bodyPr>
          <a:lstStyle/>
          <a:p>
            <a:pPr marL="0" indent="0">
              <a:buNone/>
            </a:pPr>
            <a:br>
              <a:rPr lang="en-US" dirty="0"/>
            </a:br>
            <a:r>
              <a:rPr lang="en-US" dirty="0"/>
              <a:t>Insert a table of contents. Click on References&gt;Table of Contents</a:t>
            </a:r>
          </a:p>
          <a:p>
            <a:pPr marL="514350" indent="-514350">
              <a:buFont typeface="+mj-lt"/>
              <a:buAutoNum type="arabicPeriod"/>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Edit your Table of Contents.</a:t>
            </a:r>
          </a:p>
        </p:txBody>
      </p:sp>
      <p:pic>
        <p:nvPicPr>
          <p:cNvPr id="4" name="Picture 3"/>
          <p:cNvPicPr>
            <a:picLocks noChangeAspect="1"/>
          </p:cNvPicPr>
          <p:nvPr/>
        </p:nvPicPr>
        <p:blipFill>
          <a:blip r:embed="rId2"/>
          <a:stretch>
            <a:fillRect/>
          </a:stretch>
        </p:blipFill>
        <p:spPr>
          <a:xfrm>
            <a:off x="397626" y="2332150"/>
            <a:ext cx="9361516" cy="2338829"/>
          </a:xfrm>
          <a:prstGeom prst="rect">
            <a:avLst/>
          </a:prstGeom>
        </p:spPr>
      </p:pic>
    </p:spTree>
    <p:extLst>
      <p:ext uri="{BB962C8B-B14F-4D97-AF65-F5344CB8AC3E}">
        <p14:creationId xmlns:p14="http://schemas.microsoft.com/office/powerpoint/2010/main" val="1285565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1898777"/>
            <a:ext cx="7778215" cy="4351338"/>
          </a:xfrm>
          <a:prstGeom prst="rect">
            <a:avLst/>
          </a:prstGeom>
        </p:spPr>
      </p:pic>
      <p:cxnSp>
        <p:nvCxnSpPr>
          <p:cNvPr id="9" name="Straight Arrow Connector 8"/>
          <p:cNvCxnSpPr/>
          <p:nvPr/>
        </p:nvCxnSpPr>
        <p:spPr>
          <a:xfrm flipH="1">
            <a:off x="5410754" y="2872047"/>
            <a:ext cx="2643447" cy="100584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pPr algn="ctr"/>
            <a:r>
              <a:rPr lang="en-US" dirty="0"/>
              <a:t>5. Create Hyperlinks Inside the Document</a:t>
            </a:r>
          </a:p>
        </p:txBody>
      </p:sp>
      <p:sp>
        <p:nvSpPr>
          <p:cNvPr id="10" name="TextBox 9"/>
          <p:cNvSpPr txBox="1"/>
          <p:nvPr/>
        </p:nvSpPr>
        <p:spPr>
          <a:xfrm>
            <a:off x="8054201" y="2404872"/>
            <a:ext cx="3832999" cy="1938992"/>
          </a:xfrm>
          <a:prstGeom prst="rect">
            <a:avLst/>
          </a:prstGeom>
          <a:noFill/>
        </p:spPr>
        <p:txBody>
          <a:bodyPr wrap="square" rtlCol="0">
            <a:spAutoFit/>
          </a:bodyPr>
          <a:lstStyle/>
          <a:p>
            <a:r>
              <a:rPr lang="en-US" sz="2400" dirty="0"/>
              <a:t>Go to Table of Contents&gt;Custom Table of Contents and check the box for “User hyperlinks instead of page numbers.</a:t>
            </a:r>
          </a:p>
        </p:txBody>
      </p:sp>
    </p:spTree>
    <p:extLst>
      <p:ext uri="{BB962C8B-B14F-4D97-AF65-F5344CB8AC3E}">
        <p14:creationId xmlns:p14="http://schemas.microsoft.com/office/powerpoint/2010/main" val="4243898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Or, You Can Insert a Table of Contents</a:t>
            </a:r>
          </a:p>
        </p:txBody>
      </p:sp>
      <p:sp>
        <p:nvSpPr>
          <p:cNvPr id="3" name="Content Placeholder 2"/>
          <p:cNvSpPr>
            <a:spLocks noGrp="1"/>
          </p:cNvSpPr>
          <p:nvPr>
            <p:ph idx="1"/>
          </p:nvPr>
        </p:nvSpPr>
        <p:spPr>
          <a:xfrm>
            <a:off x="838200" y="1825625"/>
            <a:ext cx="10515600" cy="3511146"/>
          </a:xfrm>
        </p:spPr>
        <p:txBody>
          <a:bodyPr/>
          <a:lstStyle/>
          <a:p>
            <a:r>
              <a:rPr lang="en-US" dirty="0"/>
              <a:t>In Word, click on Insert&gt;table.  </a:t>
            </a:r>
          </a:p>
          <a:p>
            <a:r>
              <a:rPr lang="en-US" dirty="0"/>
              <a:t>Select two columns, one for the Headings and one for the pages.</a:t>
            </a:r>
          </a:p>
          <a:p>
            <a:r>
              <a:rPr lang="en-US" dirty="0"/>
              <a:t>Copy/paste your Headings on the left column.</a:t>
            </a:r>
          </a:p>
          <a:p>
            <a:r>
              <a:rPr lang="en-US" dirty="0"/>
              <a:t>Match it with the pages.</a:t>
            </a:r>
          </a:p>
          <a:p>
            <a:r>
              <a:rPr lang="en-US" dirty="0"/>
              <a:t>In order, select one Heading at a time and insert a hyperlink.</a:t>
            </a:r>
          </a:p>
          <a:p>
            <a:pPr marL="0" indent="0">
              <a:buNone/>
            </a:pPr>
            <a:endParaRPr lang="en-US" dirty="0"/>
          </a:p>
        </p:txBody>
      </p:sp>
    </p:spTree>
    <p:extLst>
      <p:ext uri="{BB962C8B-B14F-4D97-AF65-F5344CB8AC3E}">
        <p14:creationId xmlns:p14="http://schemas.microsoft.com/office/powerpoint/2010/main" val="1719646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620</Words>
  <Application>Microsoft Office PowerPoint</Application>
  <PresentationFormat>Widescreen</PresentationFormat>
  <Paragraphs>78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MarylandOnline</vt:lpstr>
      <vt:lpstr>Session Objectives</vt:lpstr>
      <vt:lpstr>1. Understanding Why… Hear from the Users Themselves</vt:lpstr>
      <vt:lpstr>2. Using Formatting Features of Word</vt:lpstr>
      <vt:lpstr>PowerPoint Presentation</vt:lpstr>
      <vt:lpstr>2. Using Formatting Features of Word</vt:lpstr>
      <vt:lpstr>4. Insert a Table of Contents</vt:lpstr>
      <vt:lpstr>5. Create Hyperlinks Inside the Document</vt:lpstr>
      <vt:lpstr>Or, You Can Insert a Table of Contents</vt:lpstr>
      <vt:lpstr>6. Images and Graphics</vt:lpstr>
      <vt:lpstr>Let’s Look at Tables</vt:lpstr>
      <vt:lpstr>6. Format the Table</vt:lpstr>
      <vt:lpstr>7. Accessibility Checker</vt:lpstr>
      <vt:lpstr>Time for Reflection</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MarylandOnline</dc:title>
  <dc:creator>Zilberman, Diana</dc:creator>
  <cp:lastModifiedBy>Michael Myers</cp:lastModifiedBy>
  <cp:revision>18</cp:revision>
  <dcterms:created xsi:type="dcterms:W3CDTF">2018-11-26T18:45:42Z</dcterms:created>
  <dcterms:modified xsi:type="dcterms:W3CDTF">2019-03-18T14:07:55Z</dcterms:modified>
</cp:coreProperties>
</file>