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F8C70-7D7B-4D3B-89BA-085159FFEEEE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D3C60-0B8A-4ABC-AD9C-4A9AACEB4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230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F8C70-7D7B-4D3B-89BA-085159FFEEEE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D3C60-0B8A-4ABC-AD9C-4A9AACEB4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489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F8C70-7D7B-4D3B-89BA-085159FFEEEE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D3C60-0B8A-4ABC-AD9C-4A9AACEB4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45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F8C70-7D7B-4D3B-89BA-085159FFEEEE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D3C60-0B8A-4ABC-AD9C-4A9AACEB4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501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F8C70-7D7B-4D3B-89BA-085159FFEEEE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D3C60-0B8A-4ABC-AD9C-4A9AACEB4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052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F8C70-7D7B-4D3B-89BA-085159FFEEEE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D3C60-0B8A-4ABC-AD9C-4A9AACEB4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144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F8C70-7D7B-4D3B-89BA-085159FFEEEE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D3C60-0B8A-4ABC-AD9C-4A9AACEB4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229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F8C70-7D7B-4D3B-89BA-085159FFEEEE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D3C60-0B8A-4ABC-AD9C-4A9AACEB4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171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F8C70-7D7B-4D3B-89BA-085159FFEEEE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D3C60-0B8A-4ABC-AD9C-4A9AACEB4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613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F8C70-7D7B-4D3B-89BA-085159FFEEEE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D3C60-0B8A-4ABC-AD9C-4A9AACEB4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879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F8C70-7D7B-4D3B-89BA-085159FFEEEE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D3C60-0B8A-4ABC-AD9C-4A9AACEB4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023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F8C70-7D7B-4D3B-89BA-085159FFEEEE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D3C60-0B8A-4ABC-AD9C-4A9AACEB4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276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erkely.edu/faculty/resources/teaching" TargetMode="External"/><Relationship Id="rId2" Type="http://schemas.openxmlformats.org/officeDocument/2006/relationships/hyperlink" Target="http://www.ldonline.org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ldaamerica.org/successful-strategies-for-students-with-learning-disabilities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Meeting the Needs of Students with Challenges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3132137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>
                <a:solidFill>
                  <a:srgbClr val="0070C0"/>
                </a:solidFill>
              </a:rPr>
              <a:t>August 16, 2016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Peejo Sehr, Director, Academic Center for Excellence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Kay Beard, Program Coordinator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Gita Deane, Academic Coach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Kathleen Hake, Academic Coach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Nancy Hesselbein, Academic Coach</a:t>
            </a:r>
          </a:p>
          <a:p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7222" y="215660"/>
            <a:ext cx="1613139" cy="1594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31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00150" y="1438275"/>
            <a:ext cx="9553575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REFERENCES</a:t>
            </a:r>
          </a:p>
          <a:p>
            <a:endParaRPr lang="en-US" sz="2400" dirty="0" smtClean="0">
              <a:solidFill>
                <a:srgbClr val="0070C0"/>
              </a:solidFill>
            </a:endParaRPr>
          </a:p>
          <a:p>
            <a:r>
              <a:rPr lang="en-US" sz="2400" dirty="0" smtClean="0">
                <a:solidFill>
                  <a:srgbClr val="0070C0"/>
                </a:solidFill>
                <a:hlinkClick r:id="rId2"/>
              </a:rPr>
              <a:t>www.ldonline.org</a:t>
            </a:r>
            <a:endParaRPr lang="en-US" sz="2400" dirty="0" smtClean="0">
              <a:solidFill>
                <a:srgbClr val="0070C0"/>
              </a:solidFill>
            </a:endParaRPr>
          </a:p>
          <a:p>
            <a:endParaRPr lang="en-US" sz="2400" dirty="0">
              <a:solidFill>
                <a:srgbClr val="0070C0"/>
              </a:solidFill>
            </a:endParaRPr>
          </a:p>
          <a:p>
            <a:r>
              <a:rPr lang="en-US" sz="2400" dirty="0" smtClean="0">
                <a:solidFill>
                  <a:srgbClr val="0070C0"/>
                </a:solidFill>
                <a:hlinkClick r:id="rId3"/>
              </a:rPr>
              <a:t>www.berkely.edu/faculty/resources/teaching</a:t>
            </a:r>
            <a:endParaRPr lang="en-US" sz="2400" dirty="0" smtClean="0">
              <a:solidFill>
                <a:srgbClr val="0070C0"/>
              </a:solidFill>
            </a:endParaRPr>
          </a:p>
          <a:p>
            <a:endParaRPr lang="en-US" sz="2400" dirty="0">
              <a:solidFill>
                <a:srgbClr val="0070C0"/>
              </a:solidFill>
            </a:endParaRPr>
          </a:p>
          <a:p>
            <a:r>
              <a:rPr lang="en-US" sz="2400" dirty="0" smtClean="0">
                <a:solidFill>
                  <a:srgbClr val="0070C0"/>
                </a:solidFill>
                <a:hlinkClick r:id="rId4"/>
              </a:rPr>
              <a:t>www.ldaamerica.org/successful-strategies-for-students-with-learning-disabilities/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593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b="1" dirty="0" smtClean="0">
                <a:solidFill>
                  <a:srgbClr val="0070C0"/>
                </a:solidFill>
              </a:rPr>
              <a:t>BELIEVE</a:t>
            </a:r>
            <a:endParaRPr lang="en-US" sz="9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27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04875" y="1114425"/>
            <a:ext cx="105537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solidFill>
                  <a:srgbClr val="0070C0"/>
                </a:solidFill>
                <a:latin typeface="+mj-lt"/>
              </a:rPr>
              <a:t>Be Present and Clear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000" b="1" dirty="0" smtClean="0">
                <a:solidFill>
                  <a:srgbClr val="0070C0"/>
                </a:solidFill>
                <a:latin typeface="+mj-lt"/>
              </a:rPr>
              <a:t>	syllabus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000" b="1" dirty="0" smtClean="0">
                <a:solidFill>
                  <a:srgbClr val="0070C0"/>
                </a:solidFill>
                <a:latin typeface="+mj-lt"/>
              </a:rPr>
              <a:t>communication</a:t>
            </a:r>
          </a:p>
          <a:p>
            <a:endParaRPr lang="en-US" sz="6000" b="1" dirty="0">
              <a:solidFill>
                <a:srgbClr val="0070C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3551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28675" y="1143000"/>
            <a:ext cx="105537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solidFill>
                  <a:srgbClr val="0070C0"/>
                </a:solidFill>
                <a:latin typeface="+mj-lt"/>
              </a:rPr>
              <a:t>Engage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000" b="1" dirty="0" smtClean="0">
                <a:solidFill>
                  <a:srgbClr val="0070C0"/>
                </a:solidFill>
                <a:latin typeface="+mj-lt"/>
              </a:rPr>
              <a:t>Get to know your students</a:t>
            </a:r>
          </a:p>
          <a:p>
            <a:endParaRPr lang="en-US" sz="6000" b="1" dirty="0" smtClean="0">
              <a:solidFill>
                <a:srgbClr val="0070C0"/>
              </a:solidFill>
              <a:latin typeface="+mj-lt"/>
            </a:endParaRPr>
          </a:p>
          <a:p>
            <a:endParaRPr lang="en-US" sz="6000" b="1" dirty="0">
              <a:solidFill>
                <a:srgbClr val="0070C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85633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19175" y="400050"/>
            <a:ext cx="10553700" cy="7786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solidFill>
                  <a:srgbClr val="0070C0"/>
                </a:solidFill>
                <a:latin typeface="+mj-lt"/>
              </a:rPr>
              <a:t>Layer &amp; Scaffold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000" b="1" dirty="0" smtClean="0">
                <a:solidFill>
                  <a:srgbClr val="0070C0"/>
                </a:solidFill>
                <a:latin typeface="+mj-lt"/>
              </a:rPr>
              <a:t>simple to complex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000" b="1" dirty="0">
                <a:solidFill>
                  <a:srgbClr val="0070C0"/>
                </a:solidFill>
                <a:latin typeface="+mj-lt"/>
              </a:rPr>
              <a:t>d</a:t>
            </a:r>
            <a:r>
              <a:rPr lang="en-US" sz="6000" b="1" dirty="0" smtClean="0">
                <a:solidFill>
                  <a:srgbClr val="0070C0"/>
                </a:solidFill>
                <a:latin typeface="+mj-lt"/>
              </a:rPr>
              <a:t>irect instruction to independent tasks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000" b="1" dirty="0">
                <a:solidFill>
                  <a:srgbClr val="0070C0"/>
                </a:solidFill>
                <a:latin typeface="+mj-lt"/>
              </a:rPr>
              <a:t>c</a:t>
            </a:r>
            <a:r>
              <a:rPr lang="en-US" sz="6000" b="1" dirty="0" smtClean="0">
                <a:solidFill>
                  <a:srgbClr val="0070C0"/>
                </a:solidFill>
                <a:latin typeface="+mj-lt"/>
              </a:rPr>
              <a:t>hunking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000" b="1" dirty="0">
                <a:solidFill>
                  <a:srgbClr val="0070C0"/>
                </a:solidFill>
                <a:latin typeface="+mj-lt"/>
              </a:rPr>
              <a:t>f</a:t>
            </a:r>
            <a:r>
              <a:rPr lang="en-US" sz="6000" b="1" dirty="0" smtClean="0">
                <a:solidFill>
                  <a:srgbClr val="0070C0"/>
                </a:solidFill>
                <a:latin typeface="+mj-lt"/>
              </a:rPr>
              <a:t>requent and timely feedback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endParaRPr lang="en-US" sz="6000" b="1" dirty="0" smtClean="0">
              <a:solidFill>
                <a:srgbClr val="0070C0"/>
              </a:solidFill>
              <a:latin typeface="+mj-lt"/>
            </a:endParaRPr>
          </a:p>
          <a:p>
            <a:endParaRPr lang="en-US" sz="6000" b="1" dirty="0">
              <a:solidFill>
                <a:srgbClr val="0070C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8084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28650" y="1010186"/>
            <a:ext cx="1100137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solidFill>
                  <a:srgbClr val="0070C0"/>
                </a:solidFill>
                <a:latin typeface="+mj-lt"/>
              </a:rPr>
              <a:t>Inviting Learning </a:t>
            </a:r>
            <a:r>
              <a:rPr lang="en-US" sz="7200" b="1" dirty="0">
                <a:solidFill>
                  <a:srgbClr val="0070C0"/>
                </a:solidFill>
                <a:latin typeface="+mj-lt"/>
              </a:rPr>
              <a:t>E</a:t>
            </a:r>
            <a:r>
              <a:rPr lang="en-US" sz="7200" b="1" dirty="0" smtClean="0">
                <a:solidFill>
                  <a:srgbClr val="0070C0"/>
                </a:solidFill>
                <a:latin typeface="+mj-lt"/>
              </a:rPr>
              <a:t>nvironment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000" b="1" dirty="0">
                <a:solidFill>
                  <a:srgbClr val="0070C0"/>
                </a:solidFill>
                <a:latin typeface="+mj-lt"/>
              </a:rPr>
              <a:t>b</a:t>
            </a:r>
            <a:r>
              <a:rPr lang="en-US" sz="6000" b="1" dirty="0" smtClean="0">
                <a:solidFill>
                  <a:srgbClr val="0070C0"/>
                </a:solidFill>
                <a:latin typeface="+mj-lt"/>
              </a:rPr>
              <a:t>uild a community of learners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000" b="1" dirty="0">
                <a:solidFill>
                  <a:srgbClr val="0070C0"/>
                </a:solidFill>
                <a:latin typeface="+mj-lt"/>
              </a:rPr>
              <a:t>l</a:t>
            </a:r>
            <a:r>
              <a:rPr lang="en-US" sz="6000" b="1" dirty="0" smtClean="0">
                <a:solidFill>
                  <a:srgbClr val="0070C0"/>
                </a:solidFill>
                <a:latin typeface="+mj-lt"/>
              </a:rPr>
              <a:t>evel the playing field</a:t>
            </a:r>
          </a:p>
          <a:p>
            <a:endParaRPr lang="en-US" sz="6000" b="1" dirty="0">
              <a:solidFill>
                <a:srgbClr val="0070C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4287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04875" y="1114425"/>
            <a:ext cx="996315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solidFill>
                  <a:srgbClr val="0070C0"/>
                </a:solidFill>
                <a:latin typeface="+mj-lt"/>
              </a:rPr>
              <a:t>Evolve: teaching as a dynamic experience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000" b="1" dirty="0">
                <a:solidFill>
                  <a:srgbClr val="0070C0"/>
                </a:solidFill>
                <a:latin typeface="+mj-lt"/>
              </a:rPr>
              <a:t>g</a:t>
            </a:r>
            <a:r>
              <a:rPr lang="en-US" sz="6000" b="1" dirty="0" smtClean="0">
                <a:solidFill>
                  <a:srgbClr val="0070C0"/>
                </a:solidFill>
                <a:latin typeface="+mj-lt"/>
              </a:rPr>
              <a:t>rowth mind-set</a:t>
            </a:r>
          </a:p>
          <a:p>
            <a:endParaRPr lang="en-US" sz="6000" b="1" dirty="0">
              <a:solidFill>
                <a:srgbClr val="0070C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5247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52475" y="1143000"/>
            <a:ext cx="1114425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solidFill>
                  <a:srgbClr val="0070C0"/>
                </a:solidFill>
                <a:latin typeface="+mj-lt"/>
              </a:rPr>
              <a:t>Varied instructional modality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000" b="1" dirty="0">
                <a:solidFill>
                  <a:srgbClr val="0070C0"/>
                </a:solidFill>
                <a:latin typeface="+mj-lt"/>
              </a:rPr>
              <a:t>m</a:t>
            </a:r>
            <a:r>
              <a:rPr lang="en-US" sz="6000" b="1" dirty="0" smtClean="0">
                <a:solidFill>
                  <a:srgbClr val="0070C0"/>
                </a:solidFill>
                <a:latin typeface="+mj-lt"/>
              </a:rPr>
              <a:t>ultiple modalities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000" b="1" dirty="0">
                <a:solidFill>
                  <a:srgbClr val="0070C0"/>
                </a:solidFill>
                <a:latin typeface="+mj-lt"/>
              </a:rPr>
              <a:t>v</a:t>
            </a:r>
            <a:r>
              <a:rPr lang="en-US" sz="6000" b="1" dirty="0" smtClean="0">
                <a:solidFill>
                  <a:srgbClr val="0070C0"/>
                </a:solidFill>
                <a:latin typeface="+mj-lt"/>
              </a:rPr>
              <a:t>aried and timely evaluation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endParaRPr lang="en-US" sz="6000" b="1" dirty="0" smtClean="0">
              <a:solidFill>
                <a:srgbClr val="0070C0"/>
              </a:solidFill>
              <a:latin typeface="+mj-lt"/>
            </a:endParaRPr>
          </a:p>
          <a:p>
            <a:endParaRPr lang="en-US" sz="6000" b="1" dirty="0">
              <a:solidFill>
                <a:srgbClr val="0070C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2540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04875" y="1114425"/>
            <a:ext cx="996315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solidFill>
                  <a:srgbClr val="0070C0"/>
                </a:solidFill>
                <a:latin typeface="+mj-lt"/>
              </a:rPr>
              <a:t>Evaluate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000" b="1" dirty="0" smtClean="0">
                <a:solidFill>
                  <a:srgbClr val="0070C0"/>
                </a:solidFill>
                <a:latin typeface="+mj-lt"/>
              </a:rPr>
              <a:t>What’s working and why?</a:t>
            </a:r>
          </a:p>
          <a:p>
            <a:endParaRPr lang="en-US" sz="6000" b="1" dirty="0">
              <a:solidFill>
                <a:srgbClr val="0070C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97924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</TotalTime>
  <Words>108</Words>
  <Application>Microsoft Office PowerPoint</Application>
  <PresentationFormat>Widescreen</PresentationFormat>
  <Paragraphs>36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Meeting the Needs of Students with Challenges</vt:lpstr>
      <vt:lpstr>BELIEVE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Goucher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Meeting the Needs of Students with Challenges</dc:title>
  <dc:creator>Hesselbein, Nancy</dc:creator>
  <cp:lastModifiedBy>Hesselbein, Nancy</cp:lastModifiedBy>
  <cp:revision>7</cp:revision>
  <dcterms:created xsi:type="dcterms:W3CDTF">2016-08-16T13:29:15Z</dcterms:created>
  <dcterms:modified xsi:type="dcterms:W3CDTF">2016-08-16T14:15:41Z</dcterms:modified>
</cp:coreProperties>
</file>