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32" r:id="rId1"/>
  </p:sldMasterIdLst>
  <p:notesMasterIdLst>
    <p:notesMasterId r:id="rId36"/>
  </p:notesMasterIdLst>
  <p:handoutMasterIdLst>
    <p:handoutMasterId r:id="rId37"/>
  </p:handoutMasterIdLst>
  <p:sldIdLst>
    <p:sldId id="313" r:id="rId2"/>
    <p:sldId id="371" r:id="rId3"/>
    <p:sldId id="258" r:id="rId4"/>
    <p:sldId id="267" r:id="rId5"/>
    <p:sldId id="268" r:id="rId6"/>
    <p:sldId id="376" r:id="rId7"/>
    <p:sldId id="269" r:id="rId8"/>
    <p:sldId id="372" r:id="rId9"/>
    <p:sldId id="294" r:id="rId10"/>
    <p:sldId id="379" r:id="rId11"/>
    <p:sldId id="295" r:id="rId12"/>
    <p:sldId id="296" r:id="rId13"/>
    <p:sldId id="377" r:id="rId14"/>
    <p:sldId id="298" r:id="rId15"/>
    <p:sldId id="259" r:id="rId16"/>
    <p:sldId id="261" r:id="rId17"/>
    <p:sldId id="370" r:id="rId18"/>
    <p:sldId id="262" r:id="rId19"/>
    <p:sldId id="314" r:id="rId20"/>
    <p:sldId id="374" r:id="rId21"/>
    <p:sldId id="373" r:id="rId22"/>
    <p:sldId id="344" r:id="rId23"/>
    <p:sldId id="380" r:id="rId24"/>
    <p:sldId id="347" r:id="rId25"/>
    <p:sldId id="351" r:id="rId26"/>
    <p:sldId id="378" r:id="rId27"/>
    <p:sldId id="350" r:id="rId28"/>
    <p:sldId id="365" r:id="rId29"/>
    <p:sldId id="353" r:id="rId30"/>
    <p:sldId id="361" r:id="rId31"/>
    <p:sldId id="366" r:id="rId32"/>
    <p:sldId id="363" r:id="rId33"/>
    <p:sldId id="364" r:id="rId34"/>
    <p:sldId id="369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00"/>
    <a:srgbClr val="FFCC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3613" autoAdjust="0"/>
  </p:normalViewPr>
  <p:slideViewPr>
    <p:cSldViewPr>
      <p:cViewPr varScale="1">
        <p:scale>
          <a:sx n="68" d="100"/>
          <a:sy n="68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40" d="100"/>
          <a:sy n="40" d="100"/>
        </p:scale>
        <p:origin x="-2172" y="-47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A6658-F62B-41DB-A837-0BD421CA97B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B43C7C-6217-4B7B-840E-31ED266A1E6C}">
      <dgm:prSet phldrT="[Text]"/>
      <dgm:spPr/>
      <dgm:t>
        <a:bodyPr/>
        <a:lstStyle/>
        <a:p>
          <a:r>
            <a:rPr lang="en-US" dirty="0" smtClean="0"/>
            <a:t>Gift Aid</a:t>
          </a:r>
          <a:endParaRPr lang="en-US" dirty="0"/>
        </a:p>
      </dgm:t>
    </dgm:pt>
    <dgm:pt modelId="{81B95EB2-5C62-4CE6-97CE-36DA1F6C60ED}" type="parTrans" cxnId="{49568759-1B86-4660-9A78-227EAD1557B4}">
      <dgm:prSet/>
      <dgm:spPr/>
      <dgm:t>
        <a:bodyPr/>
        <a:lstStyle/>
        <a:p>
          <a:endParaRPr lang="en-US"/>
        </a:p>
      </dgm:t>
    </dgm:pt>
    <dgm:pt modelId="{C12AE72A-7486-47B3-9682-C5AF11DA7141}" type="sibTrans" cxnId="{49568759-1B86-4660-9A78-227EAD1557B4}">
      <dgm:prSet/>
      <dgm:spPr/>
      <dgm:t>
        <a:bodyPr/>
        <a:lstStyle/>
        <a:p>
          <a:endParaRPr lang="en-US"/>
        </a:p>
      </dgm:t>
    </dgm:pt>
    <dgm:pt modelId="{2CB0553C-4C8E-4B95-B34E-6B8D794467D6}">
      <dgm:prSet phldrT="[Text]"/>
      <dgm:spPr/>
      <dgm:t>
        <a:bodyPr/>
        <a:lstStyle/>
        <a:p>
          <a:r>
            <a:rPr lang="en-US" dirty="0" smtClean="0"/>
            <a:t>Grants</a:t>
          </a:r>
          <a:endParaRPr lang="en-US" dirty="0"/>
        </a:p>
      </dgm:t>
    </dgm:pt>
    <dgm:pt modelId="{B4595BF4-A13B-489A-BB6C-314412522417}" type="parTrans" cxnId="{7AF1F767-A1E3-4F81-8E2C-E262534CE124}">
      <dgm:prSet/>
      <dgm:spPr/>
      <dgm:t>
        <a:bodyPr/>
        <a:lstStyle/>
        <a:p>
          <a:endParaRPr lang="en-US" dirty="0"/>
        </a:p>
      </dgm:t>
    </dgm:pt>
    <dgm:pt modelId="{910D7517-9EF3-428F-ABFC-A8B486DF3B77}" type="sibTrans" cxnId="{7AF1F767-A1E3-4F81-8E2C-E262534CE124}">
      <dgm:prSet/>
      <dgm:spPr/>
      <dgm:t>
        <a:bodyPr/>
        <a:lstStyle/>
        <a:p>
          <a:endParaRPr lang="en-US"/>
        </a:p>
      </dgm:t>
    </dgm:pt>
    <dgm:pt modelId="{0C03A67F-6B91-47FE-9D22-F4E2FF4ED350}">
      <dgm:prSet phldrT="[Text]"/>
      <dgm:spPr/>
      <dgm:t>
        <a:bodyPr/>
        <a:lstStyle/>
        <a:p>
          <a:r>
            <a:rPr lang="en-US" dirty="0" smtClean="0"/>
            <a:t>Scholarships</a:t>
          </a:r>
          <a:endParaRPr lang="en-US" dirty="0"/>
        </a:p>
      </dgm:t>
    </dgm:pt>
    <dgm:pt modelId="{105BF439-EB76-4423-9934-B6683530905C}" type="parTrans" cxnId="{DEE26FF7-32DA-4479-A813-54F71941D5AD}">
      <dgm:prSet/>
      <dgm:spPr/>
      <dgm:t>
        <a:bodyPr/>
        <a:lstStyle/>
        <a:p>
          <a:endParaRPr lang="en-US" dirty="0"/>
        </a:p>
      </dgm:t>
    </dgm:pt>
    <dgm:pt modelId="{88714960-45E4-42EA-898F-82BEF7A3C3AD}" type="sibTrans" cxnId="{DEE26FF7-32DA-4479-A813-54F71941D5AD}">
      <dgm:prSet/>
      <dgm:spPr/>
      <dgm:t>
        <a:bodyPr/>
        <a:lstStyle/>
        <a:p>
          <a:endParaRPr lang="en-US"/>
        </a:p>
      </dgm:t>
    </dgm:pt>
    <dgm:pt modelId="{A385EAD0-2E5B-4A38-8D86-2A4BC32F1150}">
      <dgm:prSet phldrT="[Text]"/>
      <dgm:spPr/>
      <dgm:t>
        <a:bodyPr/>
        <a:lstStyle/>
        <a:p>
          <a:r>
            <a:rPr lang="en-US" dirty="0" smtClean="0"/>
            <a:t>Self-Help Aid</a:t>
          </a:r>
          <a:endParaRPr lang="en-US" dirty="0"/>
        </a:p>
      </dgm:t>
    </dgm:pt>
    <dgm:pt modelId="{6671B397-53F3-491E-8B5F-41643EBACAEC}" type="parTrans" cxnId="{E134F713-AFA3-4183-A30F-589A9FB1EA04}">
      <dgm:prSet/>
      <dgm:spPr/>
      <dgm:t>
        <a:bodyPr/>
        <a:lstStyle/>
        <a:p>
          <a:endParaRPr lang="en-US"/>
        </a:p>
      </dgm:t>
    </dgm:pt>
    <dgm:pt modelId="{2392F705-472F-4A63-9562-FBA8B776C57F}" type="sibTrans" cxnId="{E134F713-AFA3-4183-A30F-589A9FB1EA04}">
      <dgm:prSet/>
      <dgm:spPr/>
      <dgm:t>
        <a:bodyPr/>
        <a:lstStyle/>
        <a:p>
          <a:endParaRPr lang="en-US"/>
        </a:p>
      </dgm:t>
    </dgm:pt>
    <dgm:pt modelId="{F8B84616-2ECE-43EC-A2E1-3A8ACEA48D3C}">
      <dgm:prSet phldrT="[Text]"/>
      <dgm:spPr/>
      <dgm:t>
        <a:bodyPr/>
        <a:lstStyle/>
        <a:p>
          <a:r>
            <a:rPr lang="en-US" dirty="0" smtClean="0"/>
            <a:t>Work Study</a:t>
          </a:r>
          <a:endParaRPr lang="en-US" dirty="0"/>
        </a:p>
      </dgm:t>
    </dgm:pt>
    <dgm:pt modelId="{F900FF5D-04FC-4863-8C40-288124BBC57B}" type="parTrans" cxnId="{42F36EBB-F277-4209-A623-68EBBD54BD97}">
      <dgm:prSet/>
      <dgm:spPr/>
      <dgm:t>
        <a:bodyPr/>
        <a:lstStyle/>
        <a:p>
          <a:endParaRPr lang="en-US" dirty="0"/>
        </a:p>
      </dgm:t>
    </dgm:pt>
    <dgm:pt modelId="{CB771BFD-6BCD-4CBB-AC15-7BA3BE69AFE5}" type="sibTrans" cxnId="{42F36EBB-F277-4209-A623-68EBBD54BD97}">
      <dgm:prSet/>
      <dgm:spPr/>
      <dgm:t>
        <a:bodyPr/>
        <a:lstStyle/>
        <a:p>
          <a:endParaRPr lang="en-US"/>
        </a:p>
      </dgm:t>
    </dgm:pt>
    <dgm:pt modelId="{2E389C76-EEAD-41BE-A998-FE8684BC781D}">
      <dgm:prSet phldrT="[Text]"/>
      <dgm:spPr/>
      <dgm:t>
        <a:bodyPr/>
        <a:lstStyle/>
        <a:p>
          <a:r>
            <a:rPr lang="en-US" dirty="0" smtClean="0"/>
            <a:t>Loans</a:t>
          </a:r>
          <a:endParaRPr lang="en-US" dirty="0"/>
        </a:p>
      </dgm:t>
    </dgm:pt>
    <dgm:pt modelId="{4AA772EA-0C52-4EB8-89A5-75C5D7BFA8BC}" type="parTrans" cxnId="{5C3B9900-416D-478F-9BBA-B779F903D14B}">
      <dgm:prSet/>
      <dgm:spPr/>
      <dgm:t>
        <a:bodyPr/>
        <a:lstStyle/>
        <a:p>
          <a:endParaRPr lang="en-US" dirty="0"/>
        </a:p>
      </dgm:t>
    </dgm:pt>
    <dgm:pt modelId="{97E8CF09-E6F2-4CE9-997D-F9BEDE32F984}" type="sibTrans" cxnId="{5C3B9900-416D-478F-9BBA-B779F903D14B}">
      <dgm:prSet/>
      <dgm:spPr/>
      <dgm:t>
        <a:bodyPr/>
        <a:lstStyle/>
        <a:p>
          <a:endParaRPr lang="en-US"/>
        </a:p>
      </dgm:t>
    </dgm:pt>
    <dgm:pt modelId="{264AD6B3-5F9B-4E8F-839A-AB85A3F5B397}" type="pres">
      <dgm:prSet presAssocID="{BA1A6658-F62B-41DB-A837-0BD421CA97B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6396F2E-5F25-445F-8524-AABDC500ED95}" type="pres">
      <dgm:prSet presAssocID="{CAB43C7C-6217-4B7B-840E-31ED266A1E6C}" presName="root" presStyleCnt="0"/>
      <dgm:spPr/>
    </dgm:pt>
    <dgm:pt modelId="{018710AA-1FF8-4307-B2BA-69E97589B01B}" type="pres">
      <dgm:prSet presAssocID="{CAB43C7C-6217-4B7B-840E-31ED266A1E6C}" presName="rootComposite" presStyleCnt="0"/>
      <dgm:spPr/>
    </dgm:pt>
    <dgm:pt modelId="{BB465E0D-C10C-44B1-B926-9A14D720EB47}" type="pres">
      <dgm:prSet presAssocID="{CAB43C7C-6217-4B7B-840E-31ED266A1E6C}" presName="rootText" presStyleLbl="node1" presStyleIdx="0" presStyleCnt="2"/>
      <dgm:spPr/>
      <dgm:t>
        <a:bodyPr/>
        <a:lstStyle/>
        <a:p>
          <a:endParaRPr lang="en-US"/>
        </a:p>
      </dgm:t>
    </dgm:pt>
    <dgm:pt modelId="{C9F9AF83-8112-4677-A7DD-6E53C6C42408}" type="pres">
      <dgm:prSet presAssocID="{CAB43C7C-6217-4B7B-840E-31ED266A1E6C}" presName="rootConnector" presStyleLbl="node1" presStyleIdx="0" presStyleCnt="2"/>
      <dgm:spPr/>
      <dgm:t>
        <a:bodyPr/>
        <a:lstStyle/>
        <a:p>
          <a:endParaRPr lang="en-US"/>
        </a:p>
      </dgm:t>
    </dgm:pt>
    <dgm:pt modelId="{0BC86E74-ACD3-4E4A-B823-A1F2F938EF83}" type="pres">
      <dgm:prSet presAssocID="{CAB43C7C-6217-4B7B-840E-31ED266A1E6C}" presName="childShape" presStyleCnt="0"/>
      <dgm:spPr/>
    </dgm:pt>
    <dgm:pt modelId="{0F4338F1-2AD1-47B4-B9F9-B445F61B3A9C}" type="pres">
      <dgm:prSet presAssocID="{B4595BF4-A13B-489A-BB6C-314412522417}" presName="Name13" presStyleLbl="parChTrans1D2" presStyleIdx="0" presStyleCnt="4"/>
      <dgm:spPr/>
      <dgm:t>
        <a:bodyPr/>
        <a:lstStyle/>
        <a:p>
          <a:endParaRPr lang="en-US"/>
        </a:p>
      </dgm:t>
    </dgm:pt>
    <dgm:pt modelId="{5D874B89-3D41-42D8-96DB-4B87D51D1D0A}" type="pres">
      <dgm:prSet presAssocID="{2CB0553C-4C8E-4B95-B34E-6B8D794467D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C68FD-472D-4CDF-A34A-4A5E762C4520}" type="pres">
      <dgm:prSet presAssocID="{105BF439-EB76-4423-9934-B6683530905C}" presName="Name13" presStyleLbl="parChTrans1D2" presStyleIdx="1" presStyleCnt="4"/>
      <dgm:spPr/>
      <dgm:t>
        <a:bodyPr/>
        <a:lstStyle/>
        <a:p>
          <a:endParaRPr lang="en-US"/>
        </a:p>
      </dgm:t>
    </dgm:pt>
    <dgm:pt modelId="{763CC918-934D-480C-BD0A-99893D5B2ED9}" type="pres">
      <dgm:prSet presAssocID="{0C03A67F-6B91-47FE-9D22-F4E2FF4ED35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C79D6-ADCB-446D-971A-6024FFF3C7AE}" type="pres">
      <dgm:prSet presAssocID="{A385EAD0-2E5B-4A38-8D86-2A4BC32F1150}" presName="root" presStyleCnt="0"/>
      <dgm:spPr/>
    </dgm:pt>
    <dgm:pt modelId="{E376FE9D-066B-4954-BDED-08BDFFB00B17}" type="pres">
      <dgm:prSet presAssocID="{A385EAD0-2E5B-4A38-8D86-2A4BC32F1150}" presName="rootComposite" presStyleCnt="0"/>
      <dgm:spPr/>
    </dgm:pt>
    <dgm:pt modelId="{BAE33007-4157-4A26-856B-2A971F262A38}" type="pres">
      <dgm:prSet presAssocID="{A385EAD0-2E5B-4A38-8D86-2A4BC32F1150}" presName="rootText" presStyleLbl="node1" presStyleIdx="1" presStyleCnt="2"/>
      <dgm:spPr/>
      <dgm:t>
        <a:bodyPr/>
        <a:lstStyle/>
        <a:p>
          <a:endParaRPr lang="en-US"/>
        </a:p>
      </dgm:t>
    </dgm:pt>
    <dgm:pt modelId="{958A683B-6127-47A7-AD76-5D3630E34663}" type="pres">
      <dgm:prSet presAssocID="{A385EAD0-2E5B-4A38-8D86-2A4BC32F1150}" presName="rootConnector" presStyleLbl="node1" presStyleIdx="1" presStyleCnt="2"/>
      <dgm:spPr/>
      <dgm:t>
        <a:bodyPr/>
        <a:lstStyle/>
        <a:p>
          <a:endParaRPr lang="en-US"/>
        </a:p>
      </dgm:t>
    </dgm:pt>
    <dgm:pt modelId="{65E83D29-4EF5-43E1-B461-300D50A60F1D}" type="pres">
      <dgm:prSet presAssocID="{A385EAD0-2E5B-4A38-8D86-2A4BC32F1150}" presName="childShape" presStyleCnt="0"/>
      <dgm:spPr/>
    </dgm:pt>
    <dgm:pt modelId="{8BFAEC01-1D21-4AB0-9EF4-35EDAF8C14BA}" type="pres">
      <dgm:prSet presAssocID="{F900FF5D-04FC-4863-8C40-288124BBC57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297CD9F0-1849-4118-B609-296C764FDC7F}" type="pres">
      <dgm:prSet presAssocID="{F8B84616-2ECE-43EC-A2E1-3A8ACEA48D3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EEF1C-91FD-4FE2-BFBB-F2413542AE94}" type="pres">
      <dgm:prSet presAssocID="{4AA772EA-0C52-4EB8-89A5-75C5D7BFA8B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1FF9B8E-9D61-432D-AFCA-53B40F13FE80}" type="pres">
      <dgm:prSet presAssocID="{2E389C76-EEAD-41BE-A998-FE8684BC781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E67F17-4FB4-4725-87B4-0AE702038C2F}" type="presOf" srcId="{CAB43C7C-6217-4B7B-840E-31ED266A1E6C}" destId="{C9F9AF83-8112-4677-A7DD-6E53C6C42408}" srcOrd="1" destOrd="0" presId="urn:microsoft.com/office/officeart/2005/8/layout/hierarchy3"/>
    <dgm:cxn modelId="{5A2F0CAE-95AC-4BB7-B631-4737E7173CB9}" type="presOf" srcId="{2E389C76-EEAD-41BE-A998-FE8684BC781D}" destId="{11FF9B8E-9D61-432D-AFCA-53B40F13FE80}" srcOrd="0" destOrd="0" presId="urn:microsoft.com/office/officeart/2005/8/layout/hierarchy3"/>
    <dgm:cxn modelId="{128D115B-1E66-4A53-891A-C8ADF2704A55}" type="presOf" srcId="{0C03A67F-6B91-47FE-9D22-F4E2FF4ED350}" destId="{763CC918-934D-480C-BD0A-99893D5B2ED9}" srcOrd="0" destOrd="0" presId="urn:microsoft.com/office/officeart/2005/8/layout/hierarchy3"/>
    <dgm:cxn modelId="{49568759-1B86-4660-9A78-227EAD1557B4}" srcId="{BA1A6658-F62B-41DB-A837-0BD421CA97BC}" destId="{CAB43C7C-6217-4B7B-840E-31ED266A1E6C}" srcOrd="0" destOrd="0" parTransId="{81B95EB2-5C62-4CE6-97CE-36DA1F6C60ED}" sibTransId="{C12AE72A-7486-47B3-9682-C5AF11DA7141}"/>
    <dgm:cxn modelId="{5C3B9900-416D-478F-9BBA-B779F903D14B}" srcId="{A385EAD0-2E5B-4A38-8D86-2A4BC32F1150}" destId="{2E389C76-EEAD-41BE-A998-FE8684BC781D}" srcOrd="1" destOrd="0" parTransId="{4AA772EA-0C52-4EB8-89A5-75C5D7BFA8BC}" sibTransId="{97E8CF09-E6F2-4CE9-997D-F9BEDE32F984}"/>
    <dgm:cxn modelId="{7E4FC60C-52E0-42FF-AB82-50F678F96AB5}" type="presOf" srcId="{A385EAD0-2E5B-4A38-8D86-2A4BC32F1150}" destId="{BAE33007-4157-4A26-856B-2A971F262A38}" srcOrd="0" destOrd="0" presId="urn:microsoft.com/office/officeart/2005/8/layout/hierarchy3"/>
    <dgm:cxn modelId="{42F36EBB-F277-4209-A623-68EBBD54BD97}" srcId="{A385EAD0-2E5B-4A38-8D86-2A4BC32F1150}" destId="{F8B84616-2ECE-43EC-A2E1-3A8ACEA48D3C}" srcOrd="0" destOrd="0" parTransId="{F900FF5D-04FC-4863-8C40-288124BBC57B}" sibTransId="{CB771BFD-6BCD-4CBB-AC15-7BA3BE69AFE5}"/>
    <dgm:cxn modelId="{84EF1B9C-F6BF-4B20-AA44-1AF9492239DC}" type="presOf" srcId="{F900FF5D-04FC-4863-8C40-288124BBC57B}" destId="{8BFAEC01-1D21-4AB0-9EF4-35EDAF8C14BA}" srcOrd="0" destOrd="0" presId="urn:microsoft.com/office/officeart/2005/8/layout/hierarchy3"/>
    <dgm:cxn modelId="{4799F0BE-4861-4048-8231-245860459C44}" type="presOf" srcId="{105BF439-EB76-4423-9934-B6683530905C}" destId="{4BCC68FD-472D-4CDF-A34A-4A5E762C4520}" srcOrd="0" destOrd="0" presId="urn:microsoft.com/office/officeart/2005/8/layout/hierarchy3"/>
    <dgm:cxn modelId="{CD70D327-2C84-440F-99AD-4C11742D00BE}" type="presOf" srcId="{BA1A6658-F62B-41DB-A837-0BD421CA97BC}" destId="{264AD6B3-5F9B-4E8F-839A-AB85A3F5B397}" srcOrd="0" destOrd="0" presId="urn:microsoft.com/office/officeart/2005/8/layout/hierarchy3"/>
    <dgm:cxn modelId="{8CF2FFF9-F256-4588-80EB-E52530A466FC}" type="presOf" srcId="{A385EAD0-2E5B-4A38-8D86-2A4BC32F1150}" destId="{958A683B-6127-47A7-AD76-5D3630E34663}" srcOrd="1" destOrd="0" presId="urn:microsoft.com/office/officeart/2005/8/layout/hierarchy3"/>
    <dgm:cxn modelId="{6F2E3920-7427-47C4-BCD8-4534CB513977}" type="presOf" srcId="{4AA772EA-0C52-4EB8-89A5-75C5D7BFA8BC}" destId="{CE8EEF1C-91FD-4FE2-BFBB-F2413542AE94}" srcOrd="0" destOrd="0" presId="urn:microsoft.com/office/officeart/2005/8/layout/hierarchy3"/>
    <dgm:cxn modelId="{0AAC4FEB-A917-42E4-88D9-86D8AF591D56}" type="presOf" srcId="{F8B84616-2ECE-43EC-A2E1-3A8ACEA48D3C}" destId="{297CD9F0-1849-4118-B609-296C764FDC7F}" srcOrd="0" destOrd="0" presId="urn:microsoft.com/office/officeart/2005/8/layout/hierarchy3"/>
    <dgm:cxn modelId="{DEE26FF7-32DA-4479-A813-54F71941D5AD}" srcId="{CAB43C7C-6217-4B7B-840E-31ED266A1E6C}" destId="{0C03A67F-6B91-47FE-9D22-F4E2FF4ED350}" srcOrd="1" destOrd="0" parTransId="{105BF439-EB76-4423-9934-B6683530905C}" sibTransId="{88714960-45E4-42EA-898F-82BEF7A3C3AD}"/>
    <dgm:cxn modelId="{D5FDC192-050B-4861-9B8B-BE237ED3A31A}" type="presOf" srcId="{CAB43C7C-6217-4B7B-840E-31ED266A1E6C}" destId="{BB465E0D-C10C-44B1-B926-9A14D720EB47}" srcOrd="0" destOrd="0" presId="urn:microsoft.com/office/officeart/2005/8/layout/hierarchy3"/>
    <dgm:cxn modelId="{77031EEE-36D2-4769-AD77-E0815F37092E}" type="presOf" srcId="{B4595BF4-A13B-489A-BB6C-314412522417}" destId="{0F4338F1-2AD1-47B4-B9F9-B445F61B3A9C}" srcOrd="0" destOrd="0" presId="urn:microsoft.com/office/officeart/2005/8/layout/hierarchy3"/>
    <dgm:cxn modelId="{E134F713-AFA3-4183-A30F-589A9FB1EA04}" srcId="{BA1A6658-F62B-41DB-A837-0BD421CA97BC}" destId="{A385EAD0-2E5B-4A38-8D86-2A4BC32F1150}" srcOrd="1" destOrd="0" parTransId="{6671B397-53F3-491E-8B5F-41643EBACAEC}" sibTransId="{2392F705-472F-4A63-9562-FBA8B776C57F}"/>
    <dgm:cxn modelId="{7AF1F767-A1E3-4F81-8E2C-E262534CE124}" srcId="{CAB43C7C-6217-4B7B-840E-31ED266A1E6C}" destId="{2CB0553C-4C8E-4B95-B34E-6B8D794467D6}" srcOrd="0" destOrd="0" parTransId="{B4595BF4-A13B-489A-BB6C-314412522417}" sibTransId="{910D7517-9EF3-428F-ABFC-A8B486DF3B77}"/>
    <dgm:cxn modelId="{127503F4-2855-4DB3-85DC-A62A2768CCC3}" type="presOf" srcId="{2CB0553C-4C8E-4B95-B34E-6B8D794467D6}" destId="{5D874B89-3D41-42D8-96DB-4B87D51D1D0A}" srcOrd="0" destOrd="0" presId="urn:microsoft.com/office/officeart/2005/8/layout/hierarchy3"/>
    <dgm:cxn modelId="{E04E85D7-5F80-49B9-9265-39F7A9B0B239}" type="presParOf" srcId="{264AD6B3-5F9B-4E8F-839A-AB85A3F5B397}" destId="{D6396F2E-5F25-445F-8524-AABDC500ED95}" srcOrd="0" destOrd="0" presId="urn:microsoft.com/office/officeart/2005/8/layout/hierarchy3"/>
    <dgm:cxn modelId="{2598D0FC-E489-466B-AB99-C1942A55DBE3}" type="presParOf" srcId="{D6396F2E-5F25-445F-8524-AABDC500ED95}" destId="{018710AA-1FF8-4307-B2BA-69E97589B01B}" srcOrd="0" destOrd="0" presId="urn:microsoft.com/office/officeart/2005/8/layout/hierarchy3"/>
    <dgm:cxn modelId="{A20F853E-F870-4F18-AB95-59C0CF24FB04}" type="presParOf" srcId="{018710AA-1FF8-4307-B2BA-69E97589B01B}" destId="{BB465E0D-C10C-44B1-B926-9A14D720EB47}" srcOrd="0" destOrd="0" presId="urn:microsoft.com/office/officeart/2005/8/layout/hierarchy3"/>
    <dgm:cxn modelId="{F6E6DB60-B9DE-42A7-803D-73C3875D93AF}" type="presParOf" srcId="{018710AA-1FF8-4307-B2BA-69E97589B01B}" destId="{C9F9AF83-8112-4677-A7DD-6E53C6C42408}" srcOrd="1" destOrd="0" presId="urn:microsoft.com/office/officeart/2005/8/layout/hierarchy3"/>
    <dgm:cxn modelId="{8599EC18-8379-4144-96B3-9455A0B3AA76}" type="presParOf" srcId="{D6396F2E-5F25-445F-8524-AABDC500ED95}" destId="{0BC86E74-ACD3-4E4A-B823-A1F2F938EF83}" srcOrd="1" destOrd="0" presId="urn:microsoft.com/office/officeart/2005/8/layout/hierarchy3"/>
    <dgm:cxn modelId="{45DA6BC8-BD6D-4348-BF8F-FF34504A1624}" type="presParOf" srcId="{0BC86E74-ACD3-4E4A-B823-A1F2F938EF83}" destId="{0F4338F1-2AD1-47B4-B9F9-B445F61B3A9C}" srcOrd="0" destOrd="0" presId="urn:microsoft.com/office/officeart/2005/8/layout/hierarchy3"/>
    <dgm:cxn modelId="{11D94688-DDC3-4E97-BD3F-FED557E8547F}" type="presParOf" srcId="{0BC86E74-ACD3-4E4A-B823-A1F2F938EF83}" destId="{5D874B89-3D41-42D8-96DB-4B87D51D1D0A}" srcOrd="1" destOrd="0" presId="urn:microsoft.com/office/officeart/2005/8/layout/hierarchy3"/>
    <dgm:cxn modelId="{4CB4DE62-4F1D-4BAB-AA4A-6CF80A9F8315}" type="presParOf" srcId="{0BC86E74-ACD3-4E4A-B823-A1F2F938EF83}" destId="{4BCC68FD-472D-4CDF-A34A-4A5E762C4520}" srcOrd="2" destOrd="0" presId="urn:microsoft.com/office/officeart/2005/8/layout/hierarchy3"/>
    <dgm:cxn modelId="{BBF332BC-677F-475E-9831-7D4AA184020A}" type="presParOf" srcId="{0BC86E74-ACD3-4E4A-B823-A1F2F938EF83}" destId="{763CC918-934D-480C-BD0A-99893D5B2ED9}" srcOrd="3" destOrd="0" presId="urn:microsoft.com/office/officeart/2005/8/layout/hierarchy3"/>
    <dgm:cxn modelId="{416970F2-B632-4413-B0CD-CCB78C57DC9F}" type="presParOf" srcId="{264AD6B3-5F9B-4E8F-839A-AB85A3F5B397}" destId="{45EC79D6-ADCB-446D-971A-6024FFF3C7AE}" srcOrd="1" destOrd="0" presId="urn:microsoft.com/office/officeart/2005/8/layout/hierarchy3"/>
    <dgm:cxn modelId="{AA3E0E44-59FB-480C-B04A-5DC1545F8457}" type="presParOf" srcId="{45EC79D6-ADCB-446D-971A-6024FFF3C7AE}" destId="{E376FE9D-066B-4954-BDED-08BDFFB00B17}" srcOrd="0" destOrd="0" presId="urn:microsoft.com/office/officeart/2005/8/layout/hierarchy3"/>
    <dgm:cxn modelId="{5DED1E58-5586-47BF-90DD-EC865BDD987E}" type="presParOf" srcId="{E376FE9D-066B-4954-BDED-08BDFFB00B17}" destId="{BAE33007-4157-4A26-856B-2A971F262A38}" srcOrd="0" destOrd="0" presId="urn:microsoft.com/office/officeart/2005/8/layout/hierarchy3"/>
    <dgm:cxn modelId="{91378A39-2287-432A-BDA1-4C7A9EC805F7}" type="presParOf" srcId="{E376FE9D-066B-4954-BDED-08BDFFB00B17}" destId="{958A683B-6127-47A7-AD76-5D3630E34663}" srcOrd="1" destOrd="0" presId="urn:microsoft.com/office/officeart/2005/8/layout/hierarchy3"/>
    <dgm:cxn modelId="{7719E11F-5023-4590-B998-13ED50EEE0BD}" type="presParOf" srcId="{45EC79D6-ADCB-446D-971A-6024FFF3C7AE}" destId="{65E83D29-4EF5-43E1-B461-300D50A60F1D}" srcOrd="1" destOrd="0" presId="urn:microsoft.com/office/officeart/2005/8/layout/hierarchy3"/>
    <dgm:cxn modelId="{9D8EFDB9-C4B4-4EEB-B5AC-939EB00B5912}" type="presParOf" srcId="{65E83D29-4EF5-43E1-B461-300D50A60F1D}" destId="{8BFAEC01-1D21-4AB0-9EF4-35EDAF8C14BA}" srcOrd="0" destOrd="0" presId="urn:microsoft.com/office/officeart/2005/8/layout/hierarchy3"/>
    <dgm:cxn modelId="{6752AE9E-3341-4A0F-AB49-2B179D9309D1}" type="presParOf" srcId="{65E83D29-4EF5-43E1-B461-300D50A60F1D}" destId="{297CD9F0-1849-4118-B609-296C764FDC7F}" srcOrd="1" destOrd="0" presId="urn:microsoft.com/office/officeart/2005/8/layout/hierarchy3"/>
    <dgm:cxn modelId="{4E080690-A79F-4A28-901C-FC71AF63183A}" type="presParOf" srcId="{65E83D29-4EF5-43E1-B461-300D50A60F1D}" destId="{CE8EEF1C-91FD-4FE2-BFBB-F2413542AE94}" srcOrd="2" destOrd="0" presId="urn:microsoft.com/office/officeart/2005/8/layout/hierarchy3"/>
    <dgm:cxn modelId="{AB96C1B5-CDFB-4BDB-B8B7-5216FD598B22}" type="presParOf" srcId="{65E83D29-4EF5-43E1-B461-300D50A60F1D}" destId="{11FF9B8E-9D61-432D-AFCA-53B40F13FE8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D192B-A082-48D3-B4AA-2E15694BA95F}" type="doc">
      <dgm:prSet loTypeId="urn:microsoft.com/office/officeart/2005/8/layout/target3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1F3D1EE-C258-4E6B-8A76-F81D41CF1A9D}">
      <dgm:prSet phldrT="[Text]" custT="1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sz="2700" dirty="0" smtClean="0"/>
            <a:t>Federal</a:t>
          </a:r>
          <a:endParaRPr lang="en-US" sz="2700" dirty="0"/>
        </a:p>
      </dgm:t>
    </dgm:pt>
    <dgm:pt modelId="{E6256655-ECD2-451C-B6B6-059C7A0B36C8}" type="parTrans" cxnId="{7495D0A5-3AD6-4501-BC18-59977A332D2D}">
      <dgm:prSet/>
      <dgm:spPr/>
      <dgm:t>
        <a:bodyPr/>
        <a:lstStyle/>
        <a:p>
          <a:endParaRPr lang="en-US"/>
        </a:p>
      </dgm:t>
    </dgm:pt>
    <dgm:pt modelId="{1BCCF043-C3EE-417B-A55A-DED7CC03600C}" type="sibTrans" cxnId="{7495D0A5-3AD6-4501-BC18-59977A332D2D}">
      <dgm:prSet/>
      <dgm:spPr/>
      <dgm:t>
        <a:bodyPr/>
        <a:lstStyle/>
        <a:p>
          <a:endParaRPr lang="en-US"/>
        </a:p>
      </dgm:t>
    </dgm:pt>
    <dgm:pt modelId="{903F9C6C-75C1-4535-9D8D-2016A36D1B59}">
      <dgm:prSet phldrT="[Text]" custT="1"/>
      <dgm:spPr/>
      <dgm:t>
        <a:bodyPr/>
        <a:lstStyle/>
        <a:p>
          <a:r>
            <a:rPr lang="en-US" sz="2100" dirty="0" smtClean="0"/>
            <a:t>Grants</a:t>
          </a:r>
          <a:endParaRPr lang="en-US" sz="2100" dirty="0"/>
        </a:p>
      </dgm:t>
    </dgm:pt>
    <dgm:pt modelId="{FDC1CFFD-34D2-4872-ADF0-4F01C2A1A718}" type="parTrans" cxnId="{512532FF-F825-41FE-AAEE-7190390D8DB6}">
      <dgm:prSet/>
      <dgm:spPr/>
      <dgm:t>
        <a:bodyPr/>
        <a:lstStyle/>
        <a:p>
          <a:endParaRPr lang="en-US"/>
        </a:p>
      </dgm:t>
    </dgm:pt>
    <dgm:pt modelId="{A1F628DC-BE93-4E1B-8CF5-91841AEF09F8}" type="sibTrans" cxnId="{512532FF-F825-41FE-AAEE-7190390D8DB6}">
      <dgm:prSet/>
      <dgm:spPr/>
      <dgm:t>
        <a:bodyPr/>
        <a:lstStyle/>
        <a:p>
          <a:endParaRPr lang="en-US"/>
        </a:p>
      </dgm:t>
    </dgm:pt>
    <dgm:pt modelId="{0CC5C724-7A9E-47E6-9285-11DE8D652057}">
      <dgm:prSet phldrT="[Text]" custT="1"/>
      <dgm:spPr/>
      <dgm:t>
        <a:bodyPr/>
        <a:lstStyle/>
        <a:p>
          <a:r>
            <a:rPr lang="en-US" sz="2100" dirty="0" smtClean="0"/>
            <a:t>Loans</a:t>
          </a:r>
          <a:endParaRPr lang="en-US" sz="2100" dirty="0"/>
        </a:p>
      </dgm:t>
    </dgm:pt>
    <dgm:pt modelId="{8C925997-BE8A-4C09-9BEA-9CC37E9D69B4}" type="parTrans" cxnId="{81EB277E-C58C-429C-8910-6B1D743088E7}">
      <dgm:prSet/>
      <dgm:spPr/>
      <dgm:t>
        <a:bodyPr/>
        <a:lstStyle/>
        <a:p>
          <a:endParaRPr lang="en-US"/>
        </a:p>
      </dgm:t>
    </dgm:pt>
    <dgm:pt modelId="{6B02865E-36A0-4CB4-A9E0-7F04F46FB46A}" type="sibTrans" cxnId="{81EB277E-C58C-429C-8910-6B1D743088E7}">
      <dgm:prSet/>
      <dgm:spPr/>
      <dgm:t>
        <a:bodyPr/>
        <a:lstStyle/>
        <a:p>
          <a:endParaRPr lang="en-US"/>
        </a:p>
      </dgm:t>
    </dgm:pt>
    <dgm:pt modelId="{5F3114EF-9994-4991-BBA3-488CE4220E30}">
      <dgm:prSet phldrT="[Text]" custT="1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sz="2700" dirty="0" smtClean="0"/>
            <a:t>State:</a:t>
          </a:r>
          <a:br>
            <a:rPr lang="en-US" sz="2700" dirty="0" smtClean="0"/>
          </a:br>
          <a:r>
            <a:rPr lang="en-US" sz="2700" dirty="0" smtClean="0"/>
            <a:t>MD and others</a:t>
          </a:r>
          <a:endParaRPr lang="en-US" sz="2700" dirty="0"/>
        </a:p>
      </dgm:t>
    </dgm:pt>
    <dgm:pt modelId="{C4C4DC28-8406-4152-AAB7-488E2990C3A7}" type="parTrans" cxnId="{D24FF9C2-9325-433E-9585-791D953002E5}">
      <dgm:prSet/>
      <dgm:spPr/>
      <dgm:t>
        <a:bodyPr/>
        <a:lstStyle/>
        <a:p>
          <a:endParaRPr lang="en-US"/>
        </a:p>
      </dgm:t>
    </dgm:pt>
    <dgm:pt modelId="{4BF25169-F149-45B1-AEF2-64C8AF365045}" type="sibTrans" cxnId="{D24FF9C2-9325-433E-9585-791D953002E5}">
      <dgm:prSet/>
      <dgm:spPr/>
      <dgm:t>
        <a:bodyPr/>
        <a:lstStyle/>
        <a:p>
          <a:endParaRPr lang="en-US"/>
        </a:p>
      </dgm:t>
    </dgm:pt>
    <dgm:pt modelId="{35FAFA56-38CB-483E-92F1-505CD2CFA461}">
      <dgm:prSet phldrT="[Text]"/>
      <dgm:spPr/>
      <dgm:t>
        <a:bodyPr/>
        <a:lstStyle/>
        <a:p>
          <a:r>
            <a:rPr lang="en-US" dirty="0" smtClean="0"/>
            <a:t>Scholarships</a:t>
          </a:r>
          <a:endParaRPr lang="en-US" dirty="0"/>
        </a:p>
      </dgm:t>
    </dgm:pt>
    <dgm:pt modelId="{4C6DE493-D34D-4F1D-B99B-9CC4B6ACECEF}" type="parTrans" cxnId="{4633D965-5828-4E71-893F-75CCC4648A6F}">
      <dgm:prSet/>
      <dgm:spPr/>
      <dgm:t>
        <a:bodyPr/>
        <a:lstStyle/>
        <a:p>
          <a:endParaRPr lang="en-US"/>
        </a:p>
      </dgm:t>
    </dgm:pt>
    <dgm:pt modelId="{DC967391-B6EE-4770-85C1-E368D7FF4D0E}" type="sibTrans" cxnId="{4633D965-5828-4E71-893F-75CCC4648A6F}">
      <dgm:prSet/>
      <dgm:spPr/>
      <dgm:t>
        <a:bodyPr/>
        <a:lstStyle/>
        <a:p>
          <a:endParaRPr lang="en-US"/>
        </a:p>
      </dgm:t>
    </dgm:pt>
    <dgm:pt modelId="{9D4564C8-1616-42C0-B701-4676BA6C1C19}">
      <dgm:prSet phldrT="[Text]"/>
      <dgm:spPr/>
      <dgm:t>
        <a:bodyPr/>
        <a:lstStyle/>
        <a:p>
          <a:r>
            <a:rPr lang="en-US" dirty="0" smtClean="0"/>
            <a:t>Grants</a:t>
          </a:r>
          <a:endParaRPr lang="en-US" dirty="0"/>
        </a:p>
      </dgm:t>
    </dgm:pt>
    <dgm:pt modelId="{57D76CC7-048E-4D59-8A0C-EAEB7B7654DB}" type="parTrans" cxnId="{B48A54D3-81B0-49CA-BF75-DD4D94CDB2D8}">
      <dgm:prSet/>
      <dgm:spPr/>
      <dgm:t>
        <a:bodyPr/>
        <a:lstStyle/>
        <a:p>
          <a:endParaRPr lang="en-US"/>
        </a:p>
      </dgm:t>
    </dgm:pt>
    <dgm:pt modelId="{9D1580D6-104B-439A-A266-613107EE56B3}" type="sibTrans" cxnId="{B48A54D3-81B0-49CA-BF75-DD4D94CDB2D8}">
      <dgm:prSet/>
      <dgm:spPr/>
      <dgm:t>
        <a:bodyPr/>
        <a:lstStyle/>
        <a:p>
          <a:endParaRPr lang="en-US"/>
        </a:p>
      </dgm:t>
    </dgm:pt>
    <dgm:pt modelId="{E688F97A-67A5-427D-8929-2733E28D02B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700" dirty="0" smtClean="0"/>
            <a:t>Institutional: </a:t>
          </a:r>
          <a:br>
            <a:rPr lang="en-US" sz="2700" dirty="0" smtClean="0"/>
          </a:br>
          <a:r>
            <a:rPr lang="en-US" sz="2700" dirty="0" smtClean="0"/>
            <a:t>From Goucher </a:t>
          </a:r>
          <a:endParaRPr lang="en-US" sz="2700" dirty="0"/>
        </a:p>
      </dgm:t>
    </dgm:pt>
    <dgm:pt modelId="{387B3DE1-3862-4672-A369-BD43928E140B}" type="parTrans" cxnId="{12BAB3BB-D190-4D61-A42E-E372BA28E469}">
      <dgm:prSet/>
      <dgm:spPr/>
      <dgm:t>
        <a:bodyPr/>
        <a:lstStyle/>
        <a:p>
          <a:endParaRPr lang="en-US"/>
        </a:p>
      </dgm:t>
    </dgm:pt>
    <dgm:pt modelId="{7042C6A8-5C32-4DE4-97BA-F580CD861026}" type="sibTrans" cxnId="{12BAB3BB-D190-4D61-A42E-E372BA28E469}">
      <dgm:prSet/>
      <dgm:spPr/>
      <dgm:t>
        <a:bodyPr/>
        <a:lstStyle/>
        <a:p>
          <a:endParaRPr lang="en-US"/>
        </a:p>
      </dgm:t>
    </dgm:pt>
    <dgm:pt modelId="{184F5465-9CFE-43E2-A229-67A5083B59E8}">
      <dgm:prSet phldrT="[Text]"/>
      <dgm:spPr/>
      <dgm:t>
        <a:bodyPr/>
        <a:lstStyle/>
        <a:p>
          <a:r>
            <a:rPr lang="en-US" dirty="0" smtClean="0"/>
            <a:t>Grants</a:t>
          </a:r>
          <a:endParaRPr lang="en-US" dirty="0"/>
        </a:p>
      </dgm:t>
    </dgm:pt>
    <dgm:pt modelId="{49B4998E-7883-4208-A1B4-AB656C6F64E9}" type="parTrans" cxnId="{D3A72386-96A6-4A98-A751-C7995E45116A}">
      <dgm:prSet/>
      <dgm:spPr/>
      <dgm:t>
        <a:bodyPr/>
        <a:lstStyle/>
        <a:p>
          <a:endParaRPr lang="en-US"/>
        </a:p>
      </dgm:t>
    </dgm:pt>
    <dgm:pt modelId="{1418C70C-393D-422A-8377-9B749C6B50F5}" type="sibTrans" cxnId="{D3A72386-96A6-4A98-A751-C7995E45116A}">
      <dgm:prSet/>
      <dgm:spPr/>
      <dgm:t>
        <a:bodyPr/>
        <a:lstStyle/>
        <a:p>
          <a:endParaRPr lang="en-US"/>
        </a:p>
      </dgm:t>
    </dgm:pt>
    <dgm:pt modelId="{3C453EAB-2607-41F9-8302-1F6596B8A667}">
      <dgm:prSet phldrT="[Text]"/>
      <dgm:spPr/>
      <dgm:t>
        <a:bodyPr/>
        <a:lstStyle/>
        <a:p>
          <a:r>
            <a:rPr lang="en-US" dirty="0" smtClean="0"/>
            <a:t>Scholarships</a:t>
          </a:r>
          <a:endParaRPr lang="en-US" dirty="0"/>
        </a:p>
      </dgm:t>
    </dgm:pt>
    <dgm:pt modelId="{36EC1F64-FD54-4C00-B530-BCAB3B9AF9FD}" type="parTrans" cxnId="{A48132CA-72C6-4945-9D8C-37681BCCB37D}">
      <dgm:prSet/>
      <dgm:spPr/>
      <dgm:t>
        <a:bodyPr/>
        <a:lstStyle/>
        <a:p>
          <a:endParaRPr lang="en-US"/>
        </a:p>
      </dgm:t>
    </dgm:pt>
    <dgm:pt modelId="{F230DFC7-BDB0-487E-BE24-7133ACDF902B}" type="sibTrans" cxnId="{A48132CA-72C6-4945-9D8C-37681BCCB37D}">
      <dgm:prSet/>
      <dgm:spPr/>
      <dgm:t>
        <a:bodyPr/>
        <a:lstStyle/>
        <a:p>
          <a:endParaRPr lang="en-US"/>
        </a:p>
      </dgm:t>
    </dgm:pt>
    <dgm:pt modelId="{793D4134-6E5F-45E6-B9C9-D2CF71FD8062}">
      <dgm:prSet phldrT="[Text]" custT="1"/>
      <dgm:spPr/>
      <dgm:t>
        <a:bodyPr/>
        <a:lstStyle/>
        <a:p>
          <a:r>
            <a:rPr lang="en-US" sz="2100" dirty="0" smtClean="0"/>
            <a:t>Work Study</a:t>
          </a:r>
          <a:endParaRPr lang="en-US" sz="2100" dirty="0"/>
        </a:p>
      </dgm:t>
    </dgm:pt>
    <dgm:pt modelId="{30AA602F-46A3-4E29-971D-28C895253091}" type="parTrans" cxnId="{206FF5D2-A447-43B5-B5A0-607866F62E2F}">
      <dgm:prSet/>
      <dgm:spPr/>
      <dgm:t>
        <a:bodyPr/>
        <a:lstStyle/>
        <a:p>
          <a:endParaRPr lang="en-US"/>
        </a:p>
      </dgm:t>
    </dgm:pt>
    <dgm:pt modelId="{C1EE516A-062F-49BC-A446-90B1EA1E66EE}" type="sibTrans" cxnId="{206FF5D2-A447-43B5-B5A0-607866F62E2F}">
      <dgm:prSet/>
      <dgm:spPr/>
      <dgm:t>
        <a:bodyPr/>
        <a:lstStyle/>
        <a:p>
          <a:endParaRPr lang="en-US"/>
        </a:p>
      </dgm:t>
    </dgm:pt>
    <dgm:pt modelId="{7D39736E-D2F9-459A-A601-0F779894AA10}">
      <dgm:prSet phldrT="[Text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sz="2700" dirty="0" smtClean="0"/>
            <a:t>Private</a:t>
          </a:r>
          <a:endParaRPr lang="en-US" sz="2700" dirty="0"/>
        </a:p>
      </dgm:t>
    </dgm:pt>
    <dgm:pt modelId="{F3F8E41C-FC20-4FEB-8DF9-6D57F38E13B5}" type="parTrans" cxnId="{F8F9BE7E-02CA-4ECA-BCFC-1504F31ED180}">
      <dgm:prSet/>
      <dgm:spPr/>
      <dgm:t>
        <a:bodyPr/>
        <a:lstStyle/>
        <a:p>
          <a:endParaRPr lang="en-US"/>
        </a:p>
      </dgm:t>
    </dgm:pt>
    <dgm:pt modelId="{B8DCE33D-1D31-4A66-A5FE-BECE22973CA0}" type="sibTrans" cxnId="{F8F9BE7E-02CA-4ECA-BCFC-1504F31ED180}">
      <dgm:prSet/>
      <dgm:spPr/>
      <dgm:t>
        <a:bodyPr/>
        <a:lstStyle/>
        <a:p>
          <a:endParaRPr lang="en-US"/>
        </a:p>
      </dgm:t>
    </dgm:pt>
    <dgm:pt modelId="{81905335-FFBA-4377-A9F0-2B44BB5AD0A4}">
      <dgm:prSet phldrT="[Text]"/>
      <dgm:spPr/>
      <dgm:t>
        <a:bodyPr/>
        <a:lstStyle/>
        <a:p>
          <a:r>
            <a:rPr lang="en-US" dirty="0" smtClean="0"/>
            <a:t>Scholarships</a:t>
          </a:r>
          <a:endParaRPr lang="en-US" dirty="0"/>
        </a:p>
      </dgm:t>
    </dgm:pt>
    <dgm:pt modelId="{0C039574-25C3-4FD9-B56C-B2048D973E48}" type="parTrans" cxnId="{A3803BB7-482E-401C-9ADA-9824193F463C}">
      <dgm:prSet/>
      <dgm:spPr/>
      <dgm:t>
        <a:bodyPr/>
        <a:lstStyle/>
        <a:p>
          <a:endParaRPr lang="en-US"/>
        </a:p>
      </dgm:t>
    </dgm:pt>
    <dgm:pt modelId="{E14B122F-8EBA-4FF4-BB64-22AF42992A24}" type="sibTrans" cxnId="{A3803BB7-482E-401C-9ADA-9824193F463C}">
      <dgm:prSet/>
      <dgm:spPr/>
      <dgm:t>
        <a:bodyPr/>
        <a:lstStyle/>
        <a:p>
          <a:endParaRPr lang="en-US"/>
        </a:p>
      </dgm:t>
    </dgm:pt>
    <dgm:pt modelId="{48BE7DB6-0940-458C-9DAB-190EEBA50FDD}">
      <dgm:prSet phldrT="[Text]"/>
      <dgm:spPr/>
      <dgm:t>
        <a:bodyPr/>
        <a:lstStyle/>
        <a:p>
          <a:r>
            <a:rPr lang="en-US" dirty="0" smtClean="0"/>
            <a:t>Tuition reimbursement</a:t>
          </a:r>
          <a:endParaRPr lang="en-US" dirty="0"/>
        </a:p>
      </dgm:t>
    </dgm:pt>
    <dgm:pt modelId="{CF99E414-559A-48FC-8A5E-99DADCB8D9A6}" type="parTrans" cxnId="{4A5CAE57-BD7B-4D22-9F2F-6DE27B5DCCF1}">
      <dgm:prSet/>
      <dgm:spPr/>
      <dgm:t>
        <a:bodyPr/>
        <a:lstStyle/>
        <a:p>
          <a:endParaRPr lang="en-US"/>
        </a:p>
      </dgm:t>
    </dgm:pt>
    <dgm:pt modelId="{367E1497-7698-49FF-9828-93D0728C78FE}" type="sibTrans" cxnId="{4A5CAE57-BD7B-4D22-9F2F-6DE27B5DCCF1}">
      <dgm:prSet/>
      <dgm:spPr/>
      <dgm:t>
        <a:bodyPr/>
        <a:lstStyle/>
        <a:p>
          <a:endParaRPr lang="en-US"/>
        </a:p>
      </dgm:t>
    </dgm:pt>
    <dgm:pt modelId="{6D45BE74-A58C-49C7-8476-77974C36601C}" type="pres">
      <dgm:prSet presAssocID="{AF7D192B-A082-48D3-B4AA-2E15694BA95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600177-9A10-4B15-8534-62A03D463AFB}" type="pres">
      <dgm:prSet presAssocID="{11F3D1EE-C258-4E6B-8A76-F81D41CF1A9D}" presName="circle1" presStyleLbl="node1" presStyleIdx="0" presStyleCnt="4"/>
      <dgm:spPr>
        <a:prstGeom prst="ellipse">
          <a:avLst/>
        </a:prstGeom>
        <a:solidFill>
          <a:schemeClr val="accent6"/>
        </a:solidFill>
      </dgm:spPr>
      <dgm:t>
        <a:bodyPr/>
        <a:lstStyle/>
        <a:p>
          <a:endParaRPr lang="en-US"/>
        </a:p>
      </dgm:t>
    </dgm:pt>
    <dgm:pt modelId="{2CD7E8D4-4C47-4F34-BCD4-CF8E908AB89F}" type="pres">
      <dgm:prSet presAssocID="{11F3D1EE-C258-4E6B-8A76-F81D41CF1A9D}" presName="space" presStyleCnt="0"/>
      <dgm:spPr/>
    </dgm:pt>
    <dgm:pt modelId="{8810EDE8-F5B7-4C1E-9547-FBF8D881FC56}" type="pres">
      <dgm:prSet presAssocID="{11F3D1EE-C258-4E6B-8A76-F81D41CF1A9D}" presName="rect1" presStyleLbl="alignAcc1" presStyleIdx="0" presStyleCnt="4"/>
      <dgm:spPr/>
      <dgm:t>
        <a:bodyPr/>
        <a:lstStyle/>
        <a:p>
          <a:endParaRPr lang="en-US"/>
        </a:p>
      </dgm:t>
    </dgm:pt>
    <dgm:pt modelId="{2166D59B-897F-47A0-9980-AB701C894810}" type="pres">
      <dgm:prSet presAssocID="{5F3114EF-9994-4991-BBA3-488CE4220E30}" presName="vertSpace2" presStyleLbl="node1" presStyleIdx="0" presStyleCnt="4"/>
      <dgm:spPr/>
    </dgm:pt>
    <dgm:pt modelId="{6EFCEB66-0264-4D6B-8559-9FD7B130542A}" type="pres">
      <dgm:prSet presAssocID="{5F3114EF-9994-4991-BBA3-488CE4220E30}" presName="circle2" presStyleLbl="node1" presStyleIdx="1" presStyleCnt="4"/>
      <dgm:spPr>
        <a:prstGeom prst="ellipse">
          <a:avLst/>
        </a:prstGeom>
        <a:solidFill>
          <a:schemeClr val="accent5"/>
        </a:solidFill>
      </dgm:spPr>
    </dgm:pt>
    <dgm:pt modelId="{0EA8045F-D5C3-4CE0-AE0D-1A5F46F3D130}" type="pres">
      <dgm:prSet presAssocID="{5F3114EF-9994-4991-BBA3-488CE4220E30}" presName="rect2" presStyleLbl="alignAcc1" presStyleIdx="1" presStyleCnt="4"/>
      <dgm:spPr/>
      <dgm:t>
        <a:bodyPr/>
        <a:lstStyle/>
        <a:p>
          <a:endParaRPr lang="en-US"/>
        </a:p>
      </dgm:t>
    </dgm:pt>
    <dgm:pt modelId="{62BF49C3-0A13-4F12-9B29-36E97B68183D}" type="pres">
      <dgm:prSet presAssocID="{E688F97A-67A5-427D-8929-2733E28D02B4}" presName="vertSpace3" presStyleLbl="node1" presStyleIdx="1" presStyleCnt="4"/>
      <dgm:spPr/>
    </dgm:pt>
    <dgm:pt modelId="{5528E647-9798-4084-9060-4B2969522AA4}" type="pres">
      <dgm:prSet presAssocID="{E688F97A-67A5-427D-8929-2733E28D02B4}" presName="circle3" presStyleLbl="node1" presStyleIdx="2" presStyleCnt="4"/>
      <dgm:spPr>
        <a:prstGeom prst="ellipse">
          <a:avLst/>
        </a:prstGeom>
        <a:solidFill>
          <a:schemeClr val="accent3"/>
        </a:solidFill>
      </dgm:spPr>
    </dgm:pt>
    <dgm:pt modelId="{CB4BD91B-E82D-4477-A1E8-0E808A86BE50}" type="pres">
      <dgm:prSet presAssocID="{E688F97A-67A5-427D-8929-2733E28D02B4}" presName="rect3" presStyleLbl="alignAcc1" presStyleIdx="2" presStyleCnt="4"/>
      <dgm:spPr/>
      <dgm:t>
        <a:bodyPr/>
        <a:lstStyle/>
        <a:p>
          <a:endParaRPr lang="en-US"/>
        </a:p>
      </dgm:t>
    </dgm:pt>
    <dgm:pt modelId="{AA318950-8FAD-4F80-A0A8-C4A6FE32273B}" type="pres">
      <dgm:prSet presAssocID="{7D39736E-D2F9-459A-A601-0F779894AA10}" presName="vertSpace4" presStyleLbl="node1" presStyleIdx="2" presStyleCnt="4"/>
      <dgm:spPr/>
    </dgm:pt>
    <dgm:pt modelId="{4051F858-269C-4903-B234-2C85532FCBD5}" type="pres">
      <dgm:prSet presAssocID="{7D39736E-D2F9-459A-A601-0F779894AA10}" presName="circle4" presStyleLbl="node1" presStyleIdx="3" presStyleCnt="4"/>
      <dgm:spPr>
        <a:prstGeom prst="ellipse">
          <a:avLst/>
        </a:prstGeom>
        <a:solidFill>
          <a:schemeClr val="accent2"/>
        </a:solidFill>
      </dgm:spPr>
    </dgm:pt>
    <dgm:pt modelId="{116372C3-2915-47FD-AFAB-3B7F2B8919CD}" type="pres">
      <dgm:prSet presAssocID="{7D39736E-D2F9-459A-A601-0F779894AA10}" presName="rect4" presStyleLbl="alignAcc1" presStyleIdx="3" presStyleCnt="4"/>
      <dgm:spPr/>
      <dgm:t>
        <a:bodyPr/>
        <a:lstStyle/>
        <a:p>
          <a:endParaRPr lang="en-US"/>
        </a:p>
      </dgm:t>
    </dgm:pt>
    <dgm:pt modelId="{594AA5F7-BF7C-43E7-A24B-266390556678}" type="pres">
      <dgm:prSet presAssocID="{11F3D1EE-C258-4E6B-8A76-F81D41CF1A9D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0FD70-8759-4548-87A4-0ED8348344BC}" type="pres">
      <dgm:prSet presAssocID="{11F3D1EE-C258-4E6B-8A76-F81D41CF1A9D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48DA7-D4C0-4E71-A64D-2B3202C41C9C}" type="pres">
      <dgm:prSet presAssocID="{5F3114EF-9994-4991-BBA3-488CE4220E30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E0F1F-B69B-4FC0-A08A-6C95F1BFE664}" type="pres">
      <dgm:prSet presAssocID="{5F3114EF-9994-4991-BBA3-488CE4220E30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301B4-2A8E-4466-B1CF-E0ECC5B6E03F}" type="pres">
      <dgm:prSet presAssocID="{E688F97A-67A5-427D-8929-2733E28D02B4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1D562-0497-4DE0-BF9C-16E38D51165C}" type="pres">
      <dgm:prSet presAssocID="{E688F97A-67A5-427D-8929-2733E28D02B4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EDA1F-D016-4DFA-A217-6FBF867C957F}" type="pres">
      <dgm:prSet presAssocID="{7D39736E-D2F9-459A-A601-0F779894AA10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85563-1223-45B8-BD49-CB4F3C41DA2A}" type="pres">
      <dgm:prSet presAssocID="{7D39736E-D2F9-459A-A601-0F779894AA10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2A7090-7ED0-4EB8-8F31-E517EAF9C7BD}" type="presOf" srcId="{11F3D1EE-C258-4E6B-8A76-F81D41CF1A9D}" destId="{594AA5F7-BF7C-43E7-A24B-266390556678}" srcOrd="1" destOrd="0" presId="urn:microsoft.com/office/officeart/2005/8/layout/target3"/>
    <dgm:cxn modelId="{9E1DA72C-906C-4280-9BC4-7239C493548F}" type="presOf" srcId="{7D39736E-D2F9-459A-A601-0F779894AA10}" destId="{116372C3-2915-47FD-AFAB-3B7F2B8919CD}" srcOrd="0" destOrd="0" presId="urn:microsoft.com/office/officeart/2005/8/layout/target3"/>
    <dgm:cxn modelId="{D4F71770-2BBC-4F6E-BA80-232D711D8AB4}" type="presOf" srcId="{E688F97A-67A5-427D-8929-2733E28D02B4}" destId="{21D301B4-2A8E-4466-B1CF-E0ECC5B6E03F}" srcOrd="1" destOrd="0" presId="urn:microsoft.com/office/officeart/2005/8/layout/target3"/>
    <dgm:cxn modelId="{206FF5D2-A447-43B5-B5A0-607866F62E2F}" srcId="{11F3D1EE-C258-4E6B-8A76-F81D41CF1A9D}" destId="{793D4134-6E5F-45E6-B9C9-D2CF71FD8062}" srcOrd="1" destOrd="0" parTransId="{30AA602F-46A3-4E29-971D-28C895253091}" sibTransId="{C1EE516A-062F-49BC-A446-90B1EA1E66EE}"/>
    <dgm:cxn modelId="{4633D965-5828-4E71-893F-75CCC4648A6F}" srcId="{5F3114EF-9994-4991-BBA3-488CE4220E30}" destId="{35FAFA56-38CB-483E-92F1-505CD2CFA461}" srcOrd="0" destOrd="0" parTransId="{4C6DE493-D34D-4F1D-B99B-9CC4B6ACECEF}" sibTransId="{DC967391-B6EE-4770-85C1-E368D7FF4D0E}"/>
    <dgm:cxn modelId="{3BEA5A72-04A1-4781-B4B3-5D265E84B6F5}" type="presOf" srcId="{11F3D1EE-C258-4E6B-8A76-F81D41CF1A9D}" destId="{8810EDE8-F5B7-4C1E-9547-FBF8D881FC56}" srcOrd="0" destOrd="0" presId="urn:microsoft.com/office/officeart/2005/8/layout/target3"/>
    <dgm:cxn modelId="{D436FA17-600B-4C07-9DB1-921B4EF199AF}" type="presOf" srcId="{3C453EAB-2607-41F9-8302-1F6596B8A667}" destId="{3901D562-0497-4DE0-BF9C-16E38D51165C}" srcOrd="0" destOrd="1" presId="urn:microsoft.com/office/officeart/2005/8/layout/target3"/>
    <dgm:cxn modelId="{AE032953-8958-4D65-AB25-58B505155F29}" type="presOf" srcId="{793D4134-6E5F-45E6-B9C9-D2CF71FD8062}" destId="{3920FD70-8759-4548-87A4-0ED8348344BC}" srcOrd="0" destOrd="1" presId="urn:microsoft.com/office/officeart/2005/8/layout/target3"/>
    <dgm:cxn modelId="{C070390D-2CFF-4AEA-B9CD-C93142F0286C}" type="presOf" srcId="{7D39736E-D2F9-459A-A601-0F779894AA10}" destId="{AC0EDA1F-D016-4DFA-A217-6FBF867C957F}" srcOrd="1" destOrd="0" presId="urn:microsoft.com/office/officeart/2005/8/layout/target3"/>
    <dgm:cxn modelId="{7495D0A5-3AD6-4501-BC18-59977A332D2D}" srcId="{AF7D192B-A082-48D3-B4AA-2E15694BA95F}" destId="{11F3D1EE-C258-4E6B-8A76-F81D41CF1A9D}" srcOrd="0" destOrd="0" parTransId="{E6256655-ECD2-451C-B6B6-059C7A0B36C8}" sibTransId="{1BCCF043-C3EE-417B-A55A-DED7CC03600C}"/>
    <dgm:cxn modelId="{222DF517-F8ED-40F2-8FCF-27E02325E316}" type="presOf" srcId="{81905335-FFBA-4377-A9F0-2B44BB5AD0A4}" destId="{B5385563-1223-45B8-BD49-CB4F3C41DA2A}" srcOrd="0" destOrd="0" presId="urn:microsoft.com/office/officeart/2005/8/layout/target3"/>
    <dgm:cxn modelId="{D24FF9C2-9325-433E-9585-791D953002E5}" srcId="{AF7D192B-A082-48D3-B4AA-2E15694BA95F}" destId="{5F3114EF-9994-4991-BBA3-488CE4220E30}" srcOrd="1" destOrd="0" parTransId="{C4C4DC28-8406-4152-AAB7-488E2990C3A7}" sibTransId="{4BF25169-F149-45B1-AEF2-64C8AF365045}"/>
    <dgm:cxn modelId="{D3A72386-96A6-4A98-A751-C7995E45116A}" srcId="{E688F97A-67A5-427D-8929-2733E28D02B4}" destId="{184F5465-9CFE-43E2-A229-67A5083B59E8}" srcOrd="0" destOrd="0" parTransId="{49B4998E-7883-4208-A1B4-AB656C6F64E9}" sibTransId="{1418C70C-393D-422A-8377-9B749C6B50F5}"/>
    <dgm:cxn modelId="{DD2EAA4F-AC26-4B06-85C9-D1D7CAF03C1E}" type="presOf" srcId="{9D4564C8-1616-42C0-B701-4676BA6C1C19}" destId="{53AE0F1F-B69B-4FC0-A08A-6C95F1BFE664}" srcOrd="0" destOrd="1" presId="urn:microsoft.com/office/officeart/2005/8/layout/target3"/>
    <dgm:cxn modelId="{A48132CA-72C6-4945-9D8C-37681BCCB37D}" srcId="{E688F97A-67A5-427D-8929-2733E28D02B4}" destId="{3C453EAB-2607-41F9-8302-1F6596B8A667}" srcOrd="1" destOrd="0" parTransId="{36EC1F64-FD54-4C00-B530-BCAB3B9AF9FD}" sibTransId="{F230DFC7-BDB0-487E-BE24-7133ACDF902B}"/>
    <dgm:cxn modelId="{512532FF-F825-41FE-AAEE-7190390D8DB6}" srcId="{11F3D1EE-C258-4E6B-8A76-F81D41CF1A9D}" destId="{903F9C6C-75C1-4535-9D8D-2016A36D1B59}" srcOrd="0" destOrd="0" parTransId="{FDC1CFFD-34D2-4872-ADF0-4F01C2A1A718}" sibTransId="{A1F628DC-BE93-4E1B-8CF5-91841AEF09F8}"/>
    <dgm:cxn modelId="{12BAB3BB-D190-4D61-A42E-E372BA28E469}" srcId="{AF7D192B-A082-48D3-B4AA-2E15694BA95F}" destId="{E688F97A-67A5-427D-8929-2733E28D02B4}" srcOrd="2" destOrd="0" parTransId="{387B3DE1-3862-4672-A369-BD43928E140B}" sibTransId="{7042C6A8-5C32-4DE4-97BA-F580CD861026}"/>
    <dgm:cxn modelId="{0AB85207-25DE-41A3-9E88-2AFEE03E3F0B}" type="presOf" srcId="{0CC5C724-7A9E-47E6-9285-11DE8D652057}" destId="{3920FD70-8759-4548-87A4-0ED8348344BC}" srcOrd="0" destOrd="2" presId="urn:microsoft.com/office/officeart/2005/8/layout/target3"/>
    <dgm:cxn modelId="{81EB277E-C58C-429C-8910-6B1D743088E7}" srcId="{11F3D1EE-C258-4E6B-8A76-F81D41CF1A9D}" destId="{0CC5C724-7A9E-47E6-9285-11DE8D652057}" srcOrd="2" destOrd="0" parTransId="{8C925997-BE8A-4C09-9BEA-9CC37E9D69B4}" sibTransId="{6B02865E-36A0-4CB4-A9E0-7F04F46FB46A}"/>
    <dgm:cxn modelId="{B48A54D3-81B0-49CA-BF75-DD4D94CDB2D8}" srcId="{5F3114EF-9994-4991-BBA3-488CE4220E30}" destId="{9D4564C8-1616-42C0-B701-4676BA6C1C19}" srcOrd="1" destOrd="0" parTransId="{57D76CC7-048E-4D59-8A0C-EAEB7B7654DB}" sibTransId="{9D1580D6-104B-439A-A266-613107EE56B3}"/>
    <dgm:cxn modelId="{0060B5D9-AD70-4381-B7C9-D121EAD01FD5}" type="presOf" srcId="{48BE7DB6-0940-458C-9DAB-190EEBA50FDD}" destId="{B5385563-1223-45B8-BD49-CB4F3C41DA2A}" srcOrd="0" destOrd="1" presId="urn:microsoft.com/office/officeart/2005/8/layout/target3"/>
    <dgm:cxn modelId="{0F80E13F-93EB-44CA-8270-1513C7489BBA}" type="presOf" srcId="{E688F97A-67A5-427D-8929-2733E28D02B4}" destId="{CB4BD91B-E82D-4477-A1E8-0E808A86BE50}" srcOrd="0" destOrd="0" presId="urn:microsoft.com/office/officeart/2005/8/layout/target3"/>
    <dgm:cxn modelId="{0A88FD30-FEF7-4282-BD51-E7865745FC87}" type="presOf" srcId="{AF7D192B-A082-48D3-B4AA-2E15694BA95F}" destId="{6D45BE74-A58C-49C7-8476-77974C36601C}" srcOrd="0" destOrd="0" presId="urn:microsoft.com/office/officeart/2005/8/layout/target3"/>
    <dgm:cxn modelId="{9CD619E4-3FEE-4F50-8D54-5EAEF42A6F55}" type="presOf" srcId="{184F5465-9CFE-43E2-A229-67A5083B59E8}" destId="{3901D562-0497-4DE0-BF9C-16E38D51165C}" srcOrd="0" destOrd="0" presId="urn:microsoft.com/office/officeart/2005/8/layout/target3"/>
    <dgm:cxn modelId="{C3269388-7BE9-4DE9-9C7C-BA5824100664}" type="presOf" srcId="{5F3114EF-9994-4991-BBA3-488CE4220E30}" destId="{0EA8045F-D5C3-4CE0-AE0D-1A5F46F3D130}" srcOrd="0" destOrd="0" presId="urn:microsoft.com/office/officeart/2005/8/layout/target3"/>
    <dgm:cxn modelId="{A3803BB7-482E-401C-9ADA-9824193F463C}" srcId="{7D39736E-D2F9-459A-A601-0F779894AA10}" destId="{81905335-FFBA-4377-A9F0-2B44BB5AD0A4}" srcOrd="0" destOrd="0" parTransId="{0C039574-25C3-4FD9-B56C-B2048D973E48}" sibTransId="{E14B122F-8EBA-4FF4-BB64-22AF42992A24}"/>
    <dgm:cxn modelId="{7D8CDC74-3904-4394-B6AB-3631046031CD}" type="presOf" srcId="{35FAFA56-38CB-483E-92F1-505CD2CFA461}" destId="{53AE0F1F-B69B-4FC0-A08A-6C95F1BFE664}" srcOrd="0" destOrd="0" presId="urn:microsoft.com/office/officeart/2005/8/layout/target3"/>
    <dgm:cxn modelId="{5247F37E-360E-42D1-8120-28550F14097D}" type="presOf" srcId="{5F3114EF-9994-4991-BBA3-488CE4220E30}" destId="{C5348DA7-D4C0-4E71-A64D-2B3202C41C9C}" srcOrd="1" destOrd="0" presId="urn:microsoft.com/office/officeart/2005/8/layout/target3"/>
    <dgm:cxn modelId="{CE7F4C5A-2B60-4CE6-9F39-837B60A19F16}" type="presOf" srcId="{903F9C6C-75C1-4535-9D8D-2016A36D1B59}" destId="{3920FD70-8759-4548-87A4-0ED8348344BC}" srcOrd="0" destOrd="0" presId="urn:microsoft.com/office/officeart/2005/8/layout/target3"/>
    <dgm:cxn modelId="{4A5CAE57-BD7B-4D22-9F2F-6DE27B5DCCF1}" srcId="{7D39736E-D2F9-459A-A601-0F779894AA10}" destId="{48BE7DB6-0940-458C-9DAB-190EEBA50FDD}" srcOrd="1" destOrd="0" parTransId="{CF99E414-559A-48FC-8A5E-99DADCB8D9A6}" sibTransId="{367E1497-7698-49FF-9828-93D0728C78FE}"/>
    <dgm:cxn modelId="{F8F9BE7E-02CA-4ECA-BCFC-1504F31ED180}" srcId="{AF7D192B-A082-48D3-B4AA-2E15694BA95F}" destId="{7D39736E-D2F9-459A-A601-0F779894AA10}" srcOrd="3" destOrd="0" parTransId="{F3F8E41C-FC20-4FEB-8DF9-6D57F38E13B5}" sibTransId="{B8DCE33D-1D31-4A66-A5FE-BECE22973CA0}"/>
    <dgm:cxn modelId="{8F66402D-F25A-48BF-9C41-B2F93A1751B5}" type="presParOf" srcId="{6D45BE74-A58C-49C7-8476-77974C36601C}" destId="{6F600177-9A10-4B15-8534-62A03D463AFB}" srcOrd="0" destOrd="0" presId="urn:microsoft.com/office/officeart/2005/8/layout/target3"/>
    <dgm:cxn modelId="{407FBDA7-5A84-4259-BD92-BA71D1D2DF65}" type="presParOf" srcId="{6D45BE74-A58C-49C7-8476-77974C36601C}" destId="{2CD7E8D4-4C47-4F34-BCD4-CF8E908AB89F}" srcOrd="1" destOrd="0" presId="urn:microsoft.com/office/officeart/2005/8/layout/target3"/>
    <dgm:cxn modelId="{05B1D4B2-AF8A-4F0F-8444-CF7F1633EC30}" type="presParOf" srcId="{6D45BE74-A58C-49C7-8476-77974C36601C}" destId="{8810EDE8-F5B7-4C1E-9547-FBF8D881FC56}" srcOrd="2" destOrd="0" presId="urn:microsoft.com/office/officeart/2005/8/layout/target3"/>
    <dgm:cxn modelId="{53B49A36-B7CF-4088-BC35-363440949E59}" type="presParOf" srcId="{6D45BE74-A58C-49C7-8476-77974C36601C}" destId="{2166D59B-897F-47A0-9980-AB701C894810}" srcOrd="3" destOrd="0" presId="urn:microsoft.com/office/officeart/2005/8/layout/target3"/>
    <dgm:cxn modelId="{E8A2E3B8-27A5-44B0-A813-EFE8ABB7A996}" type="presParOf" srcId="{6D45BE74-A58C-49C7-8476-77974C36601C}" destId="{6EFCEB66-0264-4D6B-8559-9FD7B130542A}" srcOrd="4" destOrd="0" presId="urn:microsoft.com/office/officeart/2005/8/layout/target3"/>
    <dgm:cxn modelId="{6971555E-C528-4A51-9E47-D91A57280B44}" type="presParOf" srcId="{6D45BE74-A58C-49C7-8476-77974C36601C}" destId="{0EA8045F-D5C3-4CE0-AE0D-1A5F46F3D130}" srcOrd="5" destOrd="0" presId="urn:microsoft.com/office/officeart/2005/8/layout/target3"/>
    <dgm:cxn modelId="{7E911201-26C1-4DEE-A4D5-EF7C6AF44E50}" type="presParOf" srcId="{6D45BE74-A58C-49C7-8476-77974C36601C}" destId="{62BF49C3-0A13-4F12-9B29-36E97B68183D}" srcOrd="6" destOrd="0" presId="urn:microsoft.com/office/officeart/2005/8/layout/target3"/>
    <dgm:cxn modelId="{DC862F1F-BCC9-4E6F-847C-4375F3A83736}" type="presParOf" srcId="{6D45BE74-A58C-49C7-8476-77974C36601C}" destId="{5528E647-9798-4084-9060-4B2969522AA4}" srcOrd="7" destOrd="0" presId="urn:microsoft.com/office/officeart/2005/8/layout/target3"/>
    <dgm:cxn modelId="{40FB865A-2B65-49BD-B4C8-BFA539E612A7}" type="presParOf" srcId="{6D45BE74-A58C-49C7-8476-77974C36601C}" destId="{CB4BD91B-E82D-4477-A1E8-0E808A86BE50}" srcOrd="8" destOrd="0" presId="urn:microsoft.com/office/officeart/2005/8/layout/target3"/>
    <dgm:cxn modelId="{25BF2862-146C-4F41-8731-260A1B61A055}" type="presParOf" srcId="{6D45BE74-A58C-49C7-8476-77974C36601C}" destId="{AA318950-8FAD-4F80-A0A8-C4A6FE32273B}" srcOrd="9" destOrd="0" presId="urn:microsoft.com/office/officeart/2005/8/layout/target3"/>
    <dgm:cxn modelId="{FD057E09-504B-460F-9354-C91CE46D53FE}" type="presParOf" srcId="{6D45BE74-A58C-49C7-8476-77974C36601C}" destId="{4051F858-269C-4903-B234-2C85532FCBD5}" srcOrd="10" destOrd="0" presId="urn:microsoft.com/office/officeart/2005/8/layout/target3"/>
    <dgm:cxn modelId="{D92285BA-DD9B-4631-B88F-0C7CC7ABCAD9}" type="presParOf" srcId="{6D45BE74-A58C-49C7-8476-77974C36601C}" destId="{116372C3-2915-47FD-AFAB-3B7F2B8919CD}" srcOrd="11" destOrd="0" presId="urn:microsoft.com/office/officeart/2005/8/layout/target3"/>
    <dgm:cxn modelId="{E89BBCE9-F3A9-4980-9EEB-0F6C98638F89}" type="presParOf" srcId="{6D45BE74-A58C-49C7-8476-77974C36601C}" destId="{594AA5F7-BF7C-43E7-A24B-266390556678}" srcOrd="12" destOrd="0" presId="urn:microsoft.com/office/officeart/2005/8/layout/target3"/>
    <dgm:cxn modelId="{26BF1451-13F3-430A-B177-9214F740988E}" type="presParOf" srcId="{6D45BE74-A58C-49C7-8476-77974C36601C}" destId="{3920FD70-8759-4548-87A4-0ED8348344BC}" srcOrd="13" destOrd="0" presId="urn:microsoft.com/office/officeart/2005/8/layout/target3"/>
    <dgm:cxn modelId="{25A19250-753E-459B-943F-C2CBECA42C10}" type="presParOf" srcId="{6D45BE74-A58C-49C7-8476-77974C36601C}" destId="{C5348DA7-D4C0-4E71-A64D-2B3202C41C9C}" srcOrd="14" destOrd="0" presId="urn:microsoft.com/office/officeart/2005/8/layout/target3"/>
    <dgm:cxn modelId="{6B4F7B83-160C-4DAF-BA44-F03D19761617}" type="presParOf" srcId="{6D45BE74-A58C-49C7-8476-77974C36601C}" destId="{53AE0F1F-B69B-4FC0-A08A-6C95F1BFE664}" srcOrd="15" destOrd="0" presId="urn:microsoft.com/office/officeart/2005/8/layout/target3"/>
    <dgm:cxn modelId="{EEA8D229-782A-49A6-AD35-04F8D0E92E26}" type="presParOf" srcId="{6D45BE74-A58C-49C7-8476-77974C36601C}" destId="{21D301B4-2A8E-4466-B1CF-E0ECC5B6E03F}" srcOrd="16" destOrd="0" presId="urn:microsoft.com/office/officeart/2005/8/layout/target3"/>
    <dgm:cxn modelId="{5DA594E7-262E-42A3-BE84-267440DF6093}" type="presParOf" srcId="{6D45BE74-A58C-49C7-8476-77974C36601C}" destId="{3901D562-0497-4DE0-BF9C-16E38D51165C}" srcOrd="17" destOrd="0" presId="urn:microsoft.com/office/officeart/2005/8/layout/target3"/>
    <dgm:cxn modelId="{31A252E0-44EB-4027-9E10-7F5E768ED532}" type="presParOf" srcId="{6D45BE74-A58C-49C7-8476-77974C36601C}" destId="{AC0EDA1F-D016-4DFA-A217-6FBF867C957F}" srcOrd="18" destOrd="0" presId="urn:microsoft.com/office/officeart/2005/8/layout/target3"/>
    <dgm:cxn modelId="{1DB769F7-CF64-4F8C-8A43-96DABAA60064}" type="presParOf" srcId="{6D45BE74-A58C-49C7-8476-77974C36601C}" destId="{B5385563-1223-45B8-BD49-CB4F3C41DA2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ECA728-66BA-49AB-9551-4028B027C781}" type="doc">
      <dgm:prSet loTypeId="urn:microsoft.com/office/officeart/2005/8/layout/equation1" loCatId="process" qsTypeId="urn:microsoft.com/office/officeart/2005/8/quickstyle/3d5" qsCatId="3D" csTypeId="urn:microsoft.com/office/officeart/2005/8/colors/accent1_2" csCatId="accent1" phldr="1"/>
      <dgm:spPr/>
    </dgm:pt>
    <dgm:pt modelId="{D8882FCA-E811-4BE8-880B-03E7064DC2F9}">
      <dgm:prSet phldrT="[Text]"/>
      <dgm:spPr/>
      <dgm:t>
        <a:bodyPr/>
        <a:lstStyle/>
        <a:p>
          <a:r>
            <a:rPr lang="en-US" dirty="0" smtClean="0"/>
            <a:t>COA</a:t>
          </a:r>
          <a:endParaRPr lang="en-US" dirty="0"/>
        </a:p>
      </dgm:t>
    </dgm:pt>
    <dgm:pt modelId="{360982E0-2641-4237-8BCC-1DC115AD5022}" type="parTrans" cxnId="{B24E5A91-156E-4442-8A2B-C49B0DBBED90}">
      <dgm:prSet/>
      <dgm:spPr/>
      <dgm:t>
        <a:bodyPr/>
        <a:lstStyle/>
        <a:p>
          <a:endParaRPr lang="en-US"/>
        </a:p>
      </dgm:t>
    </dgm:pt>
    <dgm:pt modelId="{CEC80BE6-D33C-4506-914A-C54282FB0504}" type="sibTrans" cxnId="{B24E5A91-156E-4442-8A2B-C49B0DBBED90}">
      <dgm:prSet/>
      <dgm:spPr/>
      <dgm:t>
        <a:bodyPr/>
        <a:lstStyle/>
        <a:p>
          <a:endParaRPr lang="en-US" dirty="0"/>
        </a:p>
      </dgm:t>
    </dgm:pt>
    <dgm:pt modelId="{26F150CD-6C90-4E23-A949-D7D6AA4FB865}">
      <dgm:prSet phldrT="[Text]"/>
      <dgm:spPr/>
      <dgm:t>
        <a:bodyPr/>
        <a:lstStyle/>
        <a:p>
          <a:r>
            <a:rPr lang="en-US" dirty="0" smtClean="0"/>
            <a:t>EFC</a:t>
          </a:r>
          <a:endParaRPr lang="en-US" dirty="0"/>
        </a:p>
      </dgm:t>
    </dgm:pt>
    <dgm:pt modelId="{423887EC-255D-4261-A622-12AD21D1F0EE}" type="parTrans" cxnId="{6804601D-37CC-4094-927B-5534146D6215}">
      <dgm:prSet/>
      <dgm:spPr/>
      <dgm:t>
        <a:bodyPr/>
        <a:lstStyle/>
        <a:p>
          <a:endParaRPr lang="en-US"/>
        </a:p>
      </dgm:t>
    </dgm:pt>
    <dgm:pt modelId="{3B1F5254-E82F-4123-9CD7-A55EA0E6EC30}" type="sibTrans" cxnId="{6804601D-37CC-4094-927B-5534146D6215}">
      <dgm:prSet/>
      <dgm:spPr/>
      <dgm:t>
        <a:bodyPr/>
        <a:lstStyle/>
        <a:p>
          <a:endParaRPr lang="en-US" dirty="0"/>
        </a:p>
      </dgm:t>
    </dgm:pt>
    <dgm:pt modelId="{7E98AD58-1A51-4330-9643-41D93DC1CB7D}">
      <dgm:prSet phldrT="[Text]"/>
      <dgm:spPr/>
      <dgm:t>
        <a:bodyPr/>
        <a:lstStyle/>
        <a:p>
          <a:r>
            <a:rPr lang="en-US" dirty="0" smtClean="0"/>
            <a:t>Financial Need</a:t>
          </a:r>
          <a:endParaRPr lang="en-US" dirty="0"/>
        </a:p>
      </dgm:t>
    </dgm:pt>
    <dgm:pt modelId="{F19C82B9-FDFB-480D-95DA-13A804A91B4B}" type="parTrans" cxnId="{68176833-6804-473F-9639-BEC7F0108DE6}">
      <dgm:prSet/>
      <dgm:spPr/>
      <dgm:t>
        <a:bodyPr/>
        <a:lstStyle/>
        <a:p>
          <a:endParaRPr lang="en-US"/>
        </a:p>
      </dgm:t>
    </dgm:pt>
    <dgm:pt modelId="{9AFE3120-D91B-46C4-861A-C8CEDA6F8AA4}" type="sibTrans" cxnId="{68176833-6804-473F-9639-BEC7F0108DE6}">
      <dgm:prSet/>
      <dgm:spPr/>
      <dgm:t>
        <a:bodyPr/>
        <a:lstStyle/>
        <a:p>
          <a:endParaRPr lang="en-US"/>
        </a:p>
      </dgm:t>
    </dgm:pt>
    <dgm:pt modelId="{79FD953E-E166-4C93-95D6-D50189245355}" type="pres">
      <dgm:prSet presAssocID="{D1ECA728-66BA-49AB-9551-4028B027C781}" presName="linearFlow" presStyleCnt="0">
        <dgm:presLayoutVars>
          <dgm:dir/>
          <dgm:resizeHandles val="exact"/>
        </dgm:presLayoutVars>
      </dgm:prSet>
      <dgm:spPr/>
    </dgm:pt>
    <dgm:pt modelId="{6CA0FBA0-190C-4F18-AECC-2D92908C4954}" type="pres">
      <dgm:prSet presAssocID="{D8882FCA-E811-4BE8-880B-03E7064DC2F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C0852-936E-43BB-9C33-77BB0CE92962}" type="pres">
      <dgm:prSet presAssocID="{CEC80BE6-D33C-4506-914A-C54282FB0504}" presName="spacerL" presStyleCnt="0"/>
      <dgm:spPr/>
    </dgm:pt>
    <dgm:pt modelId="{C581178C-E3D5-4B62-A062-4395A9C4DAF0}" type="pres">
      <dgm:prSet presAssocID="{CEC80BE6-D33C-4506-914A-C54282FB0504}" presName="sibTrans" presStyleLbl="sibTrans2D1" presStyleIdx="0" presStyleCnt="2"/>
      <dgm:spPr>
        <a:prstGeom prst="mathMinus">
          <a:avLst/>
        </a:prstGeom>
      </dgm:spPr>
      <dgm:t>
        <a:bodyPr/>
        <a:lstStyle/>
        <a:p>
          <a:endParaRPr lang="en-US"/>
        </a:p>
      </dgm:t>
    </dgm:pt>
    <dgm:pt modelId="{95477617-22EE-4C99-9ED4-5C648736F776}" type="pres">
      <dgm:prSet presAssocID="{CEC80BE6-D33C-4506-914A-C54282FB0504}" presName="spacerR" presStyleCnt="0"/>
      <dgm:spPr/>
    </dgm:pt>
    <dgm:pt modelId="{A7E59DFE-7E47-4912-9FD8-3AD6BEC1492B}" type="pres">
      <dgm:prSet presAssocID="{26F150CD-6C90-4E23-A949-D7D6AA4FB8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1AE55-6819-4565-9BD9-9174455974CB}" type="pres">
      <dgm:prSet presAssocID="{3B1F5254-E82F-4123-9CD7-A55EA0E6EC30}" presName="spacerL" presStyleCnt="0"/>
      <dgm:spPr/>
    </dgm:pt>
    <dgm:pt modelId="{7E8E95C7-830D-42B3-8A9E-0E0A8CEE0F84}" type="pres">
      <dgm:prSet presAssocID="{3B1F5254-E82F-4123-9CD7-A55EA0E6EC3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4246BDC-15A7-4F7E-B9A3-20267ADDAB40}" type="pres">
      <dgm:prSet presAssocID="{3B1F5254-E82F-4123-9CD7-A55EA0E6EC30}" presName="spacerR" presStyleCnt="0"/>
      <dgm:spPr/>
    </dgm:pt>
    <dgm:pt modelId="{D107D474-CB28-439F-AA02-9D25E1E288C1}" type="pres">
      <dgm:prSet presAssocID="{7E98AD58-1A51-4330-9643-41D93DC1CB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0D47A0-110E-429B-8BB0-21DF4BD0A71D}" type="presOf" srcId="{D8882FCA-E811-4BE8-880B-03E7064DC2F9}" destId="{6CA0FBA0-190C-4F18-AECC-2D92908C4954}" srcOrd="0" destOrd="0" presId="urn:microsoft.com/office/officeart/2005/8/layout/equation1"/>
    <dgm:cxn modelId="{68176833-6804-473F-9639-BEC7F0108DE6}" srcId="{D1ECA728-66BA-49AB-9551-4028B027C781}" destId="{7E98AD58-1A51-4330-9643-41D93DC1CB7D}" srcOrd="2" destOrd="0" parTransId="{F19C82B9-FDFB-480D-95DA-13A804A91B4B}" sibTransId="{9AFE3120-D91B-46C4-861A-C8CEDA6F8AA4}"/>
    <dgm:cxn modelId="{B24E5A91-156E-4442-8A2B-C49B0DBBED90}" srcId="{D1ECA728-66BA-49AB-9551-4028B027C781}" destId="{D8882FCA-E811-4BE8-880B-03E7064DC2F9}" srcOrd="0" destOrd="0" parTransId="{360982E0-2641-4237-8BCC-1DC115AD5022}" sibTransId="{CEC80BE6-D33C-4506-914A-C54282FB0504}"/>
    <dgm:cxn modelId="{6804601D-37CC-4094-927B-5534146D6215}" srcId="{D1ECA728-66BA-49AB-9551-4028B027C781}" destId="{26F150CD-6C90-4E23-A949-D7D6AA4FB865}" srcOrd="1" destOrd="0" parTransId="{423887EC-255D-4261-A622-12AD21D1F0EE}" sibTransId="{3B1F5254-E82F-4123-9CD7-A55EA0E6EC30}"/>
    <dgm:cxn modelId="{93526CED-B5BB-4012-9848-A86F52C43C6B}" type="presOf" srcId="{3B1F5254-E82F-4123-9CD7-A55EA0E6EC30}" destId="{7E8E95C7-830D-42B3-8A9E-0E0A8CEE0F84}" srcOrd="0" destOrd="0" presId="urn:microsoft.com/office/officeart/2005/8/layout/equation1"/>
    <dgm:cxn modelId="{1E82E320-1712-468F-9731-7CC55C782319}" type="presOf" srcId="{26F150CD-6C90-4E23-A949-D7D6AA4FB865}" destId="{A7E59DFE-7E47-4912-9FD8-3AD6BEC1492B}" srcOrd="0" destOrd="0" presId="urn:microsoft.com/office/officeart/2005/8/layout/equation1"/>
    <dgm:cxn modelId="{90E02898-A320-4071-9E5B-51900FE00D2B}" type="presOf" srcId="{D1ECA728-66BA-49AB-9551-4028B027C781}" destId="{79FD953E-E166-4C93-95D6-D50189245355}" srcOrd="0" destOrd="0" presId="urn:microsoft.com/office/officeart/2005/8/layout/equation1"/>
    <dgm:cxn modelId="{22E1D165-CF8F-4667-B9A2-68D7EDCAE8EB}" type="presOf" srcId="{7E98AD58-1A51-4330-9643-41D93DC1CB7D}" destId="{D107D474-CB28-439F-AA02-9D25E1E288C1}" srcOrd="0" destOrd="0" presId="urn:microsoft.com/office/officeart/2005/8/layout/equation1"/>
    <dgm:cxn modelId="{6C57232B-4DB3-4773-A3A3-F275172852EA}" type="presOf" srcId="{CEC80BE6-D33C-4506-914A-C54282FB0504}" destId="{C581178C-E3D5-4B62-A062-4395A9C4DAF0}" srcOrd="0" destOrd="0" presId="urn:microsoft.com/office/officeart/2005/8/layout/equation1"/>
    <dgm:cxn modelId="{CB45C627-2B88-453B-A608-90EB95060AF3}" type="presParOf" srcId="{79FD953E-E166-4C93-95D6-D50189245355}" destId="{6CA0FBA0-190C-4F18-AECC-2D92908C4954}" srcOrd="0" destOrd="0" presId="urn:microsoft.com/office/officeart/2005/8/layout/equation1"/>
    <dgm:cxn modelId="{0F285159-B8C4-4917-A5FE-0F287E60D0D6}" type="presParOf" srcId="{79FD953E-E166-4C93-95D6-D50189245355}" destId="{97DC0852-936E-43BB-9C33-77BB0CE92962}" srcOrd="1" destOrd="0" presId="urn:microsoft.com/office/officeart/2005/8/layout/equation1"/>
    <dgm:cxn modelId="{203CF9A2-CA2B-4F61-9674-028780404462}" type="presParOf" srcId="{79FD953E-E166-4C93-95D6-D50189245355}" destId="{C581178C-E3D5-4B62-A062-4395A9C4DAF0}" srcOrd="2" destOrd="0" presId="urn:microsoft.com/office/officeart/2005/8/layout/equation1"/>
    <dgm:cxn modelId="{E8E7DEC3-E92F-461E-94CE-386B462272CB}" type="presParOf" srcId="{79FD953E-E166-4C93-95D6-D50189245355}" destId="{95477617-22EE-4C99-9ED4-5C648736F776}" srcOrd="3" destOrd="0" presId="urn:microsoft.com/office/officeart/2005/8/layout/equation1"/>
    <dgm:cxn modelId="{BEF24132-39AA-4490-A651-E561770C34D3}" type="presParOf" srcId="{79FD953E-E166-4C93-95D6-D50189245355}" destId="{A7E59DFE-7E47-4912-9FD8-3AD6BEC1492B}" srcOrd="4" destOrd="0" presId="urn:microsoft.com/office/officeart/2005/8/layout/equation1"/>
    <dgm:cxn modelId="{BB400013-39FD-44D9-B997-E9744E46309F}" type="presParOf" srcId="{79FD953E-E166-4C93-95D6-D50189245355}" destId="{AF01AE55-6819-4565-9BD9-9174455974CB}" srcOrd="5" destOrd="0" presId="urn:microsoft.com/office/officeart/2005/8/layout/equation1"/>
    <dgm:cxn modelId="{AA9FA47F-E28D-4173-9D81-63AB31DBD908}" type="presParOf" srcId="{79FD953E-E166-4C93-95D6-D50189245355}" destId="{7E8E95C7-830D-42B3-8A9E-0E0A8CEE0F84}" srcOrd="6" destOrd="0" presId="urn:microsoft.com/office/officeart/2005/8/layout/equation1"/>
    <dgm:cxn modelId="{77CDC3D6-993F-4CC7-B5A1-629988164060}" type="presParOf" srcId="{79FD953E-E166-4C93-95D6-D50189245355}" destId="{34246BDC-15A7-4F7E-B9A3-20267ADDAB40}" srcOrd="7" destOrd="0" presId="urn:microsoft.com/office/officeart/2005/8/layout/equation1"/>
    <dgm:cxn modelId="{8AC33AEE-D3A4-4735-88BC-4622978E17FC}" type="presParOf" srcId="{79FD953E-E166-4C93-95D6-D50189245355}" destId="{D107D474-CB28-439F-AA02-9D25E1E288C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65E0D-C10C-44B1-B926-9A14D720EB47}">
      <dsp:nvSpPr>
        <dsp:cNvPr id="0" name=""/>
        <dsp:cNvSpPr/>
      </dsp:nvSpPr>
      <dsp:spPr>
        <a:xfrm>
          <a:off x="1313734" y="589"/>
          <a:ext cx="2611897" cy="1305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Gift Aid</a:t>
          </a:r>
          <a:endParaRPr lang="en-US" sz="4000" kern="1200" dirty="0"/>
        </a:p>
      </dsp:txBody>
      <dsp:txXfrm>
        <a:off x="1351984" y="38839"/>
        <a:ext cx="2535397" cy="1229448"/>
      </dsp:txXfrm>
    </dsp:sp>
    <dsp:sp modelId="{0F4338F1-2AD1-47B4-B9F9-B445F61B3A9C}">
      <dsp:nvSpPr>
        <dsp:cNvPr id="0" name=""/>
        <dsp:cNvSpPr/>
      </dsp:nvSpPr>
      <dsp:spPr>
        <a:xfrm>
          <a:off x="1574924" y="1306538"/>
          <a:ext cx="261189" cy="979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461"/>
              </a:lnTo>
              <a:lnTo>
                <a:pt x="261189" y="97946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74B89-3D41-42D8-96DB-4B87D51D1D0A}">
      <dsp:nvSpPr>
        <dsp:cNvPr id="0" name=""/>
        <dsp:cNvSpPr/>
      </dsp:nvSpPr>
      <dsp:spPr>
        <a:xfrm>
          <a:off x="1836113" y="1633025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Grants</a:t>
          </a:r>
          <a:endParaRPr lang="en-US" sz="2900" kern="1200" dirty="0"/>
        </a:p>
      </dsp:txBody>
      <dsp:txXfrm>
        <a:off x="1874363" y="1671275"/>
        <a:ext cx="2013017" cy="1229448"/>
      </dsp:txXfrm>
    </dsp:sp>
    <dsp:sp modelId="{4BCC68FD-472D-4CDF-A34A-4A5E762C4520}">
      <dsp:nvSpPr>
        <dsp:cNvPr id="0" name=""/>
        <dsp:cNvSpPr/>
      </dsp:nvSpPr>
      <dsp:spPr>
        <a:xfrm>
          <a:off x="1574924" y="1306538"/>
          <a:ext cx="261189" cy="2611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897"/>
              </a:lnTo>
              <a:lnTo>
                <a:pt x="261189" y="261189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CC918-934D-480C-BD0A-99893D5B2ED9}">
      <dsp:nvSpPr>
        <dsp:cNvPr id="0" name=""/>
        <dsp:cNvSpPr/>
      </dsp:nvSpPr>
      <dsp:spPr>
        <a:xfrm>
          <a:off x="1836113" y="3265461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Scholarships</a:t>
          </a:r>
          <a:endParaRPr lang="en-US" sz="2900" kern="1200" dirty="0"/>
        </a:p>
      </dsp:txBody>
      <dsp:txXfrm>
        <a:off x="1874363" y="3303711"/>
        <a:ext cx="2013017" cy="1229448"/>
      </dsp:txXfrm>
    </dsp:sp>
    <dsp:sp modelId="{BAE33007-4157-4A26-856B-2A971F262A38}">
      <dsp:nvSpPr>
        <dsp:cNvPr id="0" name=""/>
        <dsp:cNvSpPr/>
      </dsp:nvSpPr>
      <dsp:spPr>
        <a:xfrm>
          <a:off x="4578606" y="589"/>
          <a:ext cx="2611897" cy="1305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Self-Help Aid</a:t>
          </a:r>
          <a:endParaRPr lang="en-US" sz="4000" kern="1200" dirty="0"/>
        </a:p>
      </dsp:txBody>
      <dsp:txXfrm>
        <a:off x="4616856" y="38839"/>
        <a:ext cx="2535397" cy="1229448"/>
      </dsp:txXfrm>
    </dsp:sp>
    <dsp:sp modelId="{8BFAEC01-1D21-4AB0-9EF4-35EDAF8C14BA}">
      <dsp:nvSpPr>
        <dsp:cNvPr id="0" name=""/>
        <dsp:cNvSpPr/>
      </dsp:nvSpPr>
      <dsp:spPr>
        <a:xfrm>
          <a:off x="4839795" y="1306538"/>
          <a:ext cx="261189" cy="979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461"/>
              </a:lnTo>
              <a:lnTo>
                <a:pt x="261189" y="97946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CD9F0-1849-4118-B609-296C764FDC7F}">
      <dsp:nvSpPr>
        <dsp:cNvPr id="0" name=""/>
        <dsp:cNvSpPr/>
      </dsp:nvSpPr>
      <dsp:spPr>
        <a:xfrm>
          <a:off x="5100985" y="1633025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 Study</a:t>
          </a:r>
          <a:endParaRPr lang="en-US" sz="2900" kern="1200" dirty="0"/>
        </a:p>
      </dsp:txBody>
      <dsp:txXfrm>
        <a:off x="5139235" y="1671275"/>
        <a:ext cx="2013017" cy="1229448"/>
      </dsp:txXfrm>
    </dsp:sp>
    <dsp:sp modelId="{CE8EEF1C-91FD-4FE2-BFBB-F2413542AE94}">
      <dsp:nvSpPr>
        <dsp:cNvPr id="0" name=""/>
        <dsp:cNvSpPr/>
      </dsp:nvSpPr>
      <dsp:spPr>
        <a:xfrm>
          <a:off x="4839795" y="1306538"/>
          <a:ext cx="261189" cy="2611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897"/>
              </a:lnTo>
              <a:lnTo>
                <a:pt x="261189" y="261189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F9B8E-9D61-432D-AFCA-53B40F13FE80}">
      <dsp:nvSpPr>
        <dsp:cNvPr id="0" name=""/>
        <dsp:cNvSpPr/>
      </dsp:nvSpPr>
      <dsp:spPr>
        <a:xfrm>
          <a:off x="5100985" y="3265461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Loans</a:t>
          </a:r>
          <a:endParaRPr lang="en-US" sz="2900" kern="1200" dirty="0"/>
        </a:p>
      </dsp:txBody>
      <dsp:txXfrm>
        <a:off x="5139235" y="3303711"/>
        <a:ext cx="2013017" cy="1229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00177-9A10-4B15-8534-62A03D463AFB}">
      <dsp:nvSpPr>
        <dsp:cNvPr id="0" name=""/>
        <dsp:cNvSpPr/>
      </dsp:nvSpPr>
      <dsp:spPr>
        <a:xfrm>
          <a:off x="0" y="0"/>
          <a:ext cx="4571999" cy="4571999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10EDE8-F5B7-4C1E-9547-FBF8D881FC56}">
      <dsp:nvSpPr>
        <dsp:cNvPr id="0" name=""/>
        <dsp:cNvSpPr/>
      </dsp:nvSpPr>
      <dsp:spPr>
        <a:xfrm>
          <a:off x="2285999" y="0"/>
          <a:ext cx="6218238" cy="4571999"/>
        </a:xfrm>
        <a:prstGeom prst="rect">
          <a:avLst/>
        </a:prstGeom>
        <a:solidFill>
          <a:schemeClr val="accent6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Federal</a:t>
          </a:r>
          <a:endParaRPr lang="en-US" sz="2700" kern="1200" dirty="0"/>
        </a:p>
      </dsp:txBody>
      <dsp:txXfrm>
        <a:off x="2285999" y="0"/>
        <a:ext cx="3109119" cy="971549"/>
      </dsp:txXfrm>
    </dsp:sp>
    <dsp:sp modelId="{6EFCEB66-0264-4D6B-8559-9FD7B130542A}">
      <dsp:nvSpPr>
        <dsp:cNvPr id="0" name=""/>
        <dsp:cNvSpPr/>
      </dsp:nvSpPr>
      <dsp:spPr>
        <a:xfrm>
          <a:off x="600074" y="971549"/>
          <a:ext cx="3371850" cy="3371850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A8045F-D5C3-4CE0-AE0D-1A5F46F3D130}">
      <dsp:nvSpPr>
        <dsp:cNvPr id="0" name=""/>
        <dsp:cNvSpPr/>
      </dsp:nvSpPr>
      <dsp:spPr>
        <a:xfrm>
          <a:off x="2285999" y="971549"/>
          <a:ext cx="6218238" cy="3371850"/>
        </a:xfrm>
        <a:prstGeom prst="rect">
          <a:avLst/>
        </a:prstGeom>
        <a:solidFill>
          <a:schemeClr val="accent5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State:</a:t>
          </a:r>
          <a:br>
            <a:rPr lang="en-US" sz="2700" kern="1200" dirty="0" smtClean="0"/>
          </a:br>
          <a:r>
            <a:rPr lang="en-US" sz="2700" kern="1200" dirty="0" smtClean="0"/>
            <a:t>MD and others</a:t>
          </a:r>
          <a:endParaRPr lang="en-US" sz="2700" kern="1200" dirty="0"/>
        </a:p>
      </dsp:txBody>
      <dsp:txXfrm>
        <a:off x="2285999" y="971549"/>
        <a:ext cx="3109119" cy="971550"/>
      </dsp:txXfrm>
    </dsp:sp>
    <dsp:sp modelId="{5528E647-9798-4084-9060-4B2969522AA4}">
      <dsp:nvSpPr>
        <dsp:cNvPr id="0" name=""/>
        <dsp:cNvSpPr/>
      </dsp:nvSpPr>
      <dsp:spPr>
        <a:xfrm>
          <a:off x="1200149" y="1943100"/>
          <a:ext cx="2171699" cy="2171699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4BD91B-E82D-4477-A1E8-0E808A86BE50}">
      <dsp:nvSpPr>
        <dsp:cNvPr id="0" name=""/>
        <dsp:cNvSpPr/>
      </dsp:nvSpPr>
      <dsp:spPr>
        <a:xfrm>
          <a:off x="2285999" y="1943100"/>
          <a:ext cx="6218238" cy="2171699"/>
        </a:xfrm>
        <a:prstGeom prst="rect">
          <a:avLst/>
        </a:prstGeom>
        <a:solidFill>
          <a:schemeClr val="accent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Institutional: </a:t>
          </a:r>
          <a:br>
            <a:rPr lang="en-US" sz="2700" kern="1200" dirty="0" smtClean="0"/>
          </a:br>
          <a:r>
            <a:rPr lang="en-US" sz="2700" kern="1200" dirty="0" smtClean="0"/>
            <a:t>From Goucher </a:t>
          </a:r>
          <a:endParaRPr lang="en-US" sz="2700" kern="1200" dirty="0"/>
        </a:p>
      </dsp:txBody>
      <dsp:txXfrm>
        <a:off x="2285999" y="1943100"/>
        <a:ext cx="3109119" cy="971549"/>
      </dsp:txXfrm>
    </dsp:sp>
    <dsp:sp modelId="{4051F858-269C-4903-B234-2C85532FCBD5}">
      <dsp:nvSpPr>
        <dsp:cNvPr id="0" name=""/>
        <dsp:cNvSpPr/>
      </dsp:nvSpPr>
      <dsp:spPr>
        <a:xfrm>
          <a:off x="1800224" y="2914649"/>
          <a:ext cx="971549" cy="971549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6372C3-2915-47FD-AFAB-3B7F2B8919CD}">
      <dsp:nvSpPr>
        <dsp:cNvPr id="0" name=""/>
        <dsp:cNvSpPr/>
      </dsp:nvSpPr>
      <dsp:spPr>
        <a:xfrm>
          <a:off x="2285999" y="2914649"/>
          <a:ext cx="6218238" cy="971549"/>
        </a:xfrm>
        <a:prstGeom prst="rect">
          <a:avLst/>
        </a:prstGeom>
        <a:solidFill>
          <a:schemeClr val="accent2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Private</a:t>
          </a:r>
          <a:endParaRPr lang="en-US" sz="2700" kern="1200" dirty="0"/>
        </a:p>
      </dsp:txBody>
      <dsp:txXfrm>
        <a:off x="2285999" y="2914649"/>
        <a:ext cx="3109119" cy="971549"/>
      </dsp:txXfrm>
    </dsp:sp>
    <dsp:sp modelId="{3920FD70-8759-4548-87A4-0ED8348344BC}">
      <dsp:nvSpPr>
        <dsp:cNvPr id="0" name=""/>
        <dsp:cNvSpPr/>
      </dsp:nvSpPr>
      <dsp:spPr>
        <a:xfrm>
          <a:off x="5395119" y="0"/>
          <a:ext cx="3109119" cy="97154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Grants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Work Study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Loans</a:t>
          </a:r>
          <a:endParaRPr lang="en-US" sz="2100" kern="1200" dirty="0"/>
        </a:p>
      </dsp:txBody>
      <dsp:txXfrm>
        <a:off x="5395119" y="0"/>
        <a:ext cx="3109119" cy="971549"/>
      </dsp:txXfrm>
    </dsp:sp>
    <dsp:sp modelId="{53AE0F1F-B69B-4FC0-A08A-6C95F1BFE664}">
      <dsp:nvSpPr>
        <dsp:cNvPr id="0" name=""/>
        <dsp:cNvSpPr/>
      </dsp:nvSpPr>
      <dsp:spPr>
        <a:xfrm>
          <a:off x="5395119" y="971549"/>
          <a:ext cx="3109119" cy="97155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Scholarships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Grants</a:t>
          </a:r>
          <a:endParaRPr lang="en-US" sz="2100" kern="1200" dirty="0"/>
        </a:p>
      </dsp:txBody>
      <dsp:txXfrm>
        <a:off x="5395119" y="971549"/>
        <a:ext cx="3109119" cy="971550"/>
      </dsp:txXfrm>
    </dsp:sp>
    <dsp:sp modelId="{3901D562-0497-4DE0-BF9C-16E38D51165C}">
      <dsp:nvSpPr>
        <dsp:cNvPr id="0" name=""/>
        <dsp:cNvSpPr/>
      </dsp:nvSpPr>
      <dsp:spPr>
        <a:xfrm>
          <a:off x="5395119" y="1943100"/>
          <a:ext cx="3109119" cy="97154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Grants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Scholarships</a:t>
          </a:r>
          <a:endParaRPr lang="en-US" sz="2100" kern="1200" dirty="0"/>
        </a:p>
      </dsp:txBody>
      <dsp:txXfrm>
        <a:off x="5395119" y="1943100"/>
        <a:ext cx="3109119" cy="971549"/>
      </dsp:txXfrm>
    </dsp:sp>
    <dsp:sp modelId="{B5385563-1223-45B8-BD49-CB4F3C41DA2A}">
      <dsp:nvSpPr>
        <dsp:cNvPr id="0" name=""/>
        <dsp:cNvSpPr/>
      </dsp:nvSpPr>
      <dsp:spPr>
        <a:xfrm>
          <a:off x="5395119" y="2914649"/>
          <a:ext cx="3109119" cy="97154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Scholarships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Tuition reimbursement</a:t>
          </a:r>
          <a:endParaRPr lang="en-US" sz="2100" kern="1200" dirty="0"/>
        </a:p>
      </dsp:txBody>
      <dsp:txXfrm>
        <a:off x="5395119" y="2914649"/>
        <a:ext cx="3109119" cy="9715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FBA0-190C-4F18-AECC-2D92908C4954}">
      <dsp:nvSpPr>
        <dsp:cNvPr id="0" name=""/>
        <dsp:cNvSpPr/>
      </dsp:nvSpPr>
      <dsp:spPr>
        <a:xfrm>
          <a:off x="1430" y="1338201"/>
          <a:ext cx="1895597" cy="18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COA</a:t>
          </a:r>
          <a:endParaRPr lang="en-US" sz="2700" kern="1200" dirty="0"/>
        </a:p>
      </dsp:txBody>
      <dsp:txXfrm>
        <a:off x="279034" y="1615805"/>
        <a:ext cx="1340389" cy="1340389"/>
      </dsp:txXfrm>
    </dsp:sp>
    <dsp:sp modelId="{C581178C-E3D5-4B62-A062-4395A9C4DAF0}">
      <dsp:nvSpPr>
        <dsp:cNvPr id="0" name=""/>
        <dsp:cNvSpPr/>
      </dsp:nvSpPr>
      <dsp:spPr>
        <a:xfrm>
          <a:off x="2050950" y="1736276"/>
          <a:ext cx="1099446" cy="109944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196682" y="2156704"/>
        <a:ext cx="807982" cy="258590"/>
      </dsp:txXfrm>
    </dsp:sp>
    <dsp:sp modelId="{A7E59DFE-7E47-4912-9FD8-3AD6BEC1492B}">
      <dsp:nvSpPr>
        <dsp:cNvPr id="0" name=""/>
        <dsp:cNvSpPr/>
      </dsp:nvSpPr>
      <dsp:spPr>
        <a:xfrm>
          <a:off x="3304320" y="1338201"/>
          <a:ext cx="1895597" cy="18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EFC</a:t>
          </a:r>
          <a:endParaRPr lang="en-US" sz="2700" kern="1200" dirty="0"/>
        </a:p>
      </dsp:txBody>
      <dsp:txXfrm>
        <a:off x="3581924" y="1615805"/>
        <a:ext cx="1340389" cy="1340389"/>
      </dsp:txXfrm>
    </dsp:sp>
    <dsp:sp modelId="{7E8E95C7-830D-42B3-8A9E-0E0A8CEE0F84}">
      <dsp:nvSpPr>
        <dsp:cNvPr id="0" name=""/>
        <dsp:cNvSpPr/>
      </dsp:nvSpPr>
      <dsp:spPr>
        <a:xfrm>
          <a:off x="5353840" y="1736276"/>
          <a:ext cx="1099446" cy="109944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5499572" y="1962762"/>
        <a:ext cx="807982" cy="646474"/>
      </dsp:txXfrm>
    </dsp:sp>
    <dsp:sp modelId="{D107D474-CB28-439F-AA02-9D25E1E288C1}">
      <dsp:nvSpPr>
        <dsp:cNvPr id="0" name=""/>
        <dsp:cNvSpPr/>
      </dsp:nvSpPr>
      <dsp:spPr>
        <a:xfrm>
          <a:off x="6607209" y="1338201"/>
          <a:ext cx="1895597" cy="18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Financial Need</a:t>
          </a:r>
          <a:endParaRPr lang="en-US" sz="2700" kern="1200" dirty="0"/>
        </a:p>
      </dsp:txBody>
      <dsp:txXfrm>
        <a:off x="6884813" y="1615805"/>
        <a:ext cx="1340389" cy="1340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9570CF-2E38-42CF-AE86-0093B4BC85EF}" type="datetimeFigureOut">
              <a:rPr lang="en-US"/>
              <a:pPr>
                <a:defRPr/>
              </a:pPr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9A5861-838A-4B9E-83EF-4C78D3A1A5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953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C384CE-9176-480F-BA89-0A769D9D1813}" type="datetimeFigureOut">
              <a:rPr lang="en-US"/>
              <a:pPr>
                <a:defRPr/>
              </a:pPr>
              <a:t>4/1/2019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0E34F6-6808-4166-BC25-9062AED402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6466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00A99F-2729-424D-AB1D-5C1590B11A2C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8445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D58B26-63DB-4C6F-A5CB-D6F390ADE9AE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883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E92477-66DA-4DE9-928A-C4081473187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940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E34F6-6808-4166-BC25-9062AED402AA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9410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E77931-1D73-4381-957F-787BED61B4A1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616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E34F6-6808-4166-BC25-9062AED402AA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3318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5E3E59-7541-4719-9F89-C42442559410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745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9091DB-05BF-49FE-93B5-91730DB1EB0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7030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4BFE23-6308-4CAF-B671-C960208766D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309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2B5E41-97DB-4D43-90A9-C83D005B32C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20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E34F6-6808-4166-BC25-9062AED402AA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661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Not all programs at all schools, don’t pay while in school, (Undergraduate: Sub-4.5%; Unsub-6.8%; PLUS-7.9%)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6438F4-B769-4A97-A36B-70F56C9D58AA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097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32B5E5-D45D-4392-9E20-0CCDCE15920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2919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ECB82C-A231-4A67-B6F0-B9561C8A400D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2681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5B87AF-150C-443C-AA07-24425C52943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465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D2B72-3005-4EB1-866E-087218E726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38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E198-8136-4E59-9E8F-C42169346D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3415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A29E3-AF76-4339-A0E6-4E8DD36468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25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AE7A3-8AF8-41FF-AC36-795B57BE6C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3797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E301-198D-42CA-B8C8-C42177DC3F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8363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AFC9-1CE3-4CF5-9226-25C031C12C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3821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9604-2603-4E16-9E3B-EE7CAB2400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233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6652-119D-4F81-85F3-F5CDC86BD6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006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A1201E-D42E-4FB9-9D15-D0A7ACD0CA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854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01C6A-052A-46C3-95DE-A0D8F11D20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71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AB74-D6AA-4B59-9BA2-074EEB91B9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8/12/2009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0062A9"/>
                </a:solidFill>
              </a:defRPr>
            </a:lvl1pPr>
          </a:lstStyle>
          <a:p>
            <a:pPr>
              <a:defRPr/>
            </a:pPr>
            <a:fld id="{E431EEBA-3743-4E3A-9672-C6142C6E8F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0062A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062A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ucher.edu/financial-aid/types-of-financial-aid/outside-scholarship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ucher.edu/net-partne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loans.gov/myDirectLoan/index.actio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ucher.edu/financialaid" TargetMode="External"/><Relationship Id="rId2" Type="http://schemas.openxmlformats.org/officeDocument/2006/relationships/hyperlink" Target="mailto:finaid@goucher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ucher.edu/billing" TargetMode="External"/><Relationship Id="rId4" Type="http://schemas.openxmlformats.org/officeDocument/2006/relationships/hyperlink" Target="mailto:billing@goucher.edu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HtPQ2QHshM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hec.maryland.gov/preparing/Pages/FinancialAid/descriptions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857500" y="4572000"/>
            <a:ext cx="5791200" cy="18288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Goucher College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Gopher day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2019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16388" name="Title 2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543800" cy="1905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You Can Afford College!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971800"/>
            <a:ext cx="3139539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09" y="304800"/>
            <a:ext cx="814938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 anchor="ctr"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Goucher Institutional Aid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D61D1E-E1AE-4103-AD40-EA588421AA79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75"/>
              </a:spcBef>
              <a:buSzPct val="100000"/>
            </a:pPr>
            <a:r>
              <a:rPr lang="en-US" altLang="en-US" sz="2400" b="1" dirty="0" smtClean="0"/>
              <a:t>Need Based or Merit Based Aid awarded by GC</a:t>
            </a:r>
          </a:p>
          <a:p>
            <a:pPr lvl="1" eaLnBrk="1" hangingPunct="1">
              <a:lnSpc>
                <a:spcPct val="150000"/>
              </a:lnSpc>
              <a:spcBef>
                <a:spcPts val="575"/>
              </a:spcBef>
              <a:buSzPct val="100000"/>
            </a:pP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336699"/>
                </a:solidFill>
              </a:rPr>
              <a:t>Merit scholarships- based on academics</a:t>
            </a:r>
          </a:p>
          <a:p>
            <a:pPr lvl="1" eaLnBrk="1" hangingPunct="1">
              <a:lnSpc>
                <a:spcPct val="150000"/>
              </a:lnSpc>
              <a:spcBef>
                <a:spcPts val="575"/>
              </a:spcBef>
              <a:buSzPct val="100000"/>
            </a:pPr>
            <a:r>
              <a:rPr lang="en-US" altLang="en-US" sz="2400" dirty="0" smtClean="0">
                <a:solidFill>
                  <a:srgbClr val="336699"/>
                </a:solidFill>
              </a:rPr>
              <a:t> </a:t>
            </a:r>
            <a:r>
              <a:rPr lang="en-US" altLang="en-US" sz="2400" dirty="0" smtClean="0">
                <a:solidFill>
                  <a:srgbClr val="336699"/>
                </a:solidFill>
              </a:rPr>
              <a:t>Dance </a:t>
            </a:r>
            <a:r>
              <a:rPr lang="en-US" altLang="en-US" sz="2400" dirty="0" smtClean="0">
                <a:solidFill>
                  <a:srgbClr val="336699"/>
                </a:solidFill>
              </a:rPr>
              <a:t>scholarships- required audition/interview</a:t>
            </a:r>
          </a:p>
          <a:p>
            <a:pPr lvl="1" eaLnBrk="1" hangingPunct="1">
              <a:lnSpc>
                <a:spcPct val="150000"/>
              </a:lnSpc>
              <a:spcBef>
                <a:spcPts val="575"/>
              </a:spcBef>
              <a:buSzPct val="100000"/>
            </a:pPr>
            <a:r>
              <a:rPr lang="en-US" altLang="en-US" sz="2400" dirty="0">
                <a:solidFill>
                  <a:srgbClr val="336699"/>
                </a:solidFill>
              </a:rPr>
              <a:t> </a:t>
            </a:r>
            <a:r>
              <a:rPr lang="en-US" altLang="en-US" sz="2400" dirty="0" smtClean="0">
                <a:solidFill>
                  <a:srgbClr val="336699"/>
                </a:solidFill>
              </a:rPr>
              <a:t>Operating funds- need-based grants, based on Expected Family Contribution (EFC)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 anchor="ctr"/>
          <a:lstStyle/>
          <a:p>
            <a:pPr eaLnBrk="1" hangingPunct="1"/>
            <a:r>
              <a:rPr lang="en-US" altLang="en-US" b="1" dirty="0" smtClean="0">
                <a:solidFill>
                  <a:srgbClr val="336699"/>
                </a:solidFill>
                <a:hlinkClick r:id="rId3"/>
              </a:rPr>
              <a:t>Private Sources</a:t>
            </a:r>
            <a:endParaRPr lang="en-US" altLang="en-US" b="1" dirty="0" smtClean="0">
              <a:solidFill>
                <a:srgbClr val="336699"/>
              </a:solidFill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B7EC8E-3335-400F-A3D3-739CB891CB68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4402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75"/>
              </a:spcBef>
              <a:buSzPct val="100000"/>
            </a:pPr>
            <a:r>
              <a:rPr lang="en-US" altLang="en-US" sz="2400" dirty="0" smtClean="0"/>
              <a:t>Funding that comes from private organizations </a:t>
            </a:r>
          </a:p>
          <a:p>
            <a:pPr lvl="1" eaLnBrk="1" hangingPunct="1">
              <a:lnSpc>
                <a:spcPct val="150000"/>
              </a:lnSpc>
              <a:spcBef>
                <a:spcPts val="375"/>
              </a:spcBef>
            </a:pPr>
            <a:r>
              <a:rPr lang="en-US" altLang="en-US" sz="2400" dirty="0" smtClean="0">
                <a:solidFill>
                  <a:srgbClr val="336699"/>
                </a:solidFill>
              </a:rPr>
              <a:t>Civic Organizations</a:t>
            </a:r>
          </a:p>
          <a:p>
            <a:pPr lvl="1" eaLnBrk="1" hangingPunct="1">
              <a:lnSpc>
                <a:spcPct val="150000"/>
              </a:lnSpc>
              <a:spcBef>
                <a:spcPts val="375"/>
              </a:spcBef>
            </a:pPr>
            <a:r>
              <a:rPr lang="en-US" altLang="en-US" sz="2400" dirty="0" smtClean="0">
                <a:solidFill>
                  <a:srgbClr val="336699"/>
                </a:solidFill>
              </a:rPr>
              <a:t>Professional Associations</a:t>
            </a:r>
          </a:p>
          <a:p>
            <a:pPr lvl="1" eaLnBrk="1" hangingPunct="1">
              <a:lnSpc>
                <a:spcPct val="150000"/>
              </a:lnSpc>
              <a:spcBef>
                <a:spcPts val="375"/>
              </a:spcBef>
            </a:pPr>
            <a:r>
              <a:rPr lang="en-US" altLang="en-US" sz="2400" dirty="0" smtClean="0">
                <a:solidFill>
                  <a:srgbClr val="336699"/>
                </a:solidFill>
              </a:rPr>
              <a:t>Private Businesses</a:t>
            </a:r>
          </a:p>
          <a:p>
            <a:pPr lvl="1" eaLnBrk="1" hangingPunct="1">
              <a:lnSpc>
                <a:spcPct val="150000"/>
              </a:lnSpc>
              <a:spcBef>
                <a:spcPts val="375"/>
              </a:spcBef>
            </a:pPr>
            <a:r>
              <a:rPr lang="en-US" altLang="en-US" sz="2400" dirty="0" smtClean="0">
                <a:solidFill>
                  <a:srgbClr val="336699"/>
                </a:solidFill>
              </a:rPr>
              <a:t>Employers</a:t>
            </a:r>
          </a:p>
          <a:p>
            <a:pPr eaLnBrk="1" hangingPunct="1">
              <a:lnSpc>
                <a:spcPct val="150000"/>
              </a:lnSpc>
              <a:spcBef>
                <a:spcPts val="575"/>
              </a:spcBef>
              <a:buSzPct val="100000"/>
            </a:pPr>
            <a:r>
              <a:rPr lang="en-US" altLang="en-US" sz="2400" dirty="0" smtClean="0"/>
              <a:t>Deadlines and application procedures can vary widely</a:t>
            </a:r>
          </a:p>
          <a:p>
            <a:pPr eaLnBrk="1" hangingPunct="1">
              <a:lnSpc>
                <a:spcPct val="150000"/>
              </a:lnSpc>
              <a:spcBef>
                <a:spcPts val="575"/>
              </a:spcBef>
              <a:buSzPct val="100000"/>
            </a:pPr>
            <a:r>
              <a:rPr lang="en-US" altLang="en-US" sz="2400" dirty="0" smtClean="0"/>
              <a:t>Use reliable scholarship search services</a:t>
            </a:r>
            <a:endParaRPr lang="en-US" altLang="en-US" sz="2200" dirty="0" smtClean="0"/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Report Outside Assistance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5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Students who receive aid from outside sources, must report them to our office.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Use the online Outside Scholarship Notification form on the New Student Website to report.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Packages </a:t>
            </a:r>
            <a:r>
              <a:rPr lang="en-US" sz="2400" i="1" u="sng" dirty="0" smtClean="0"/>
              <a:t>may</a:t>
            </a:r>
            <a:r>
              <a:rPr lang="en-US" sz="2400" dirty="0" smtClean="0"/>
              <a:t> be adjusted as a result. If reductions are necessary we’ll start with loans or work-study first. If so, a revised award notice will be sent via email if adjustments are made.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5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99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Awards</a:t>
            </a: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BD8674-7847-4FF0-8183-B89BEAE415B6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Awards are based on enrollment status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12+ credits = Full-Time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Most awards require Full-Time status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Awards are based on </a:t>
            </a:r>
            <a:r>
              <a:rPr lang="en-US" dirty="0" smtClean="0"/>
              <a:t>housing </a:t>
            </a:r>
            <a:r>
              <a:rPr lang="en-US" dirty="0"/>
              <a:t>status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On-campus, With Parent, Off-Campus (upperclassman)</a:t>
            </a:r>
            <a:endParaRPr lang="en-US" sz="2400" dirty="0">
              <a:solidFill>
                <a:srgbClr val="336699"/>
              </a:solidFill>
            </a:endParaRPr>
          </a:p>
          <a:p>
            <a:pPr marL="274638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Determining Financial Need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13BF58-8A3C-4A48-BE01-FF5BCF273014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1625" y="5420555"/>
            <a:ext cx="4568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2200" b="1" dirty="0" smtClean="0">
                <a:solidFill>
                  <a:srgbClr val="336699"/>
                </a:solidFill>
              </a:rPr>
              <a:t>COA</a:t>
            </a:r>
            <a:r>
              <a:rPr lang="en-US" dirty="0" smtClean="0"/>
              <a:t>= Cost of Attendance</a:t>
            </a:r>
          </a:p>
          <a:p>
            <a:pPr marL="285750" indent="-285750">
              <a:buFontTx/>
              <a:buChar char="•"/>
            </a:pPr>
            <a:r>
              <a:rPr lang="en-US" sz="2200" b="1" dirty="0" smtClean="0">
                <a:solidFill>
                  <a:srgbClr val="336699"/>
                </a:solidFill>
              </a:rPr>
              <a:t>EFC</a:t>
            </a:r>
            <a:r>
              <a:rPr lang="en-US" dirty="0" smtClean="0"/>
              <a:t>= Expected Family Contribution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The Cost of Attendance (COA)</a:t>
            </a:r>
          </a:p>
        </p:txBody>
      </p:sp>
      <p:sp>
        <p:nvSpPr>
          <p:cNvPr id="37891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5243BF-DF80-4F26-B103-1943D9FA65F2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lvl="5">
              <a:buFont typeface="Wingdings 2"/>
              <a:buNone/>
              <a:defRPr/>
            </a:pPr>
            <a:r>
              <a:rPr lang="en-US" sz="3200" dirty="0" smtClean="0"/>
              <a:t>Tuition and Fees </a:t>
            </a:r>
            <a:r>
              <a:rPr lang="en-US" sz="1600" dirty="0" smtClean="0"/>
              <a:t>(direct average cost)</a:t>
            </a:r>
          </a:p>
          <a:p>
            <a:pPr lvl="5">
              <a:buFont typeface="Wingdings 2"/>
              <a:buNone/>
              <a:defRPr/>
            </a:pPr>
            <a:r>
              <a:rPr lang="en-US" sz="3200" dirty="0" smtClean="0"/>
              <a:t>Room and Board </a:t>
            </a:r>
            <a:r>
              <a:rPr lang="en-US" sz="1600" dirty="0" smtClean="0"/>
              <a:t>(direct or indirect average cost)</a:t>
            </a:r>
          </a:p>
          <a:p>
            <a:pPr lvl="5">
              <a:buFont typeface="Wingdings 2"/>
              <a:buNone/>
              <a:defRPr/>
            </a:pPr>
            <a:r>
              <a:rPr lang="en-US" sz="3200" dirty="0" smtClean="0"/>
              <a:t>Books and Supplies </a:t>
            </a:r>
            <a:r>
              <a:rPr lang="en-US" sz="1700" dirty="0" smtClean="0"/>
              <a:t>(indirect average cost)</a:t>
            </a:r>
          </a:p>
          <a:p>
            <a:pPr lvl="5">
              <a:buFont typeface="Wingdings 2"/>
              <a:buNone/>
              <a:defRPr/>
            </a:pPr>
            <a:r>
              <a:rPr lang="en-US" sz="3200" dirty="0" smtClean="0"/>
              <a:t>Transportation </a:t>
            </a:r>
            <a:r>
              <a:rPr lang="en-US" sz="1600" dirty="0" smtClean="0"/>
              <a:t>(indirect average cost)</a:t>
            </a:r>
          </a:p>
          <a:p>
            <a:pPr lvl="5">
              <a:buFont typeface="Wingdings 2"/>
              <a:buNone/>
              <a:defRPr/>
            </a:pPr>
            <a:r>
              <a:rPr lang="en-US" sz="3200" dirty="0" smtClean="0"/>
              <a:t>Miscellaneous Expenses </a:t>
            </a:r>
            <a:r>
              <a:rPr lang="en-US" sz="1700" dirty="0" smtClean="0"/>
              <a:t>(indirect average cost)</a:t>
            </a:r>
          </a:p>
          <a:p>
            <a:pPr lvl="4" eaLnBrk="1" fontAlgn="auto" hangingPunct="1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lang="en-US" sz="4400" dirty="0" smtClean="0">
                <a:ln w="0">
                  <a:gradFill>
                    <a:gsLst>
                      <a:gs pos="0">
                        <a:schemeClr val="accent6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Cost of attendance</a:t>
            </a:r>
          </a:p>
          <a:p>
            <a:pPr lvl="4" eaLnBrk="1" fontAlgn="auto" hangingPunct="1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endParaRPr lang="en-US" sz="4400" dirty="0">
              <a:ln w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50800" dir="5400000" algn="ctr" rotWithShape="0">
                  <a:schemeClr val="accent5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5181600"/>
            <a:ext cx="6858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us 6"/>
          <p:cNvSpPr/>
          <p:nvPr/>
        </p:nvSpPr>
        <p:spPr>
          <a:xfrm>
            <a:off x="1219200" y="4495800"/>
            <a:ext cx="4572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354026"/>
              </p:ext>
            </p:extLst>
          </p:nvPr>
        </p:nvGraphicFramePr>
        <p:xfrm>
          <a:off x="457200" y="533400"/>
          <a:ext cx="8229601" cy="5224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Cost of Attendance (COA)</a:t>
                      </a:r>
                    </a:p>
                    <a:p>
                      <a:pPr algn="l" fontAlgn="b"/>
                      <a:endParaRPr lang="en-US" sz="2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Undergraduate </a:t>
                      </a:r>
                      <a:r>
                        <a:rPr lang="en-US" sz="2000" u="none" strike="noStrike" dirty="0" smtClean="0">
                          <a:effectLst/>
                        </a:rPr>
                        <a:t>19-20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On Campus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Off Campus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n-US" sz="20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n-US" sz="20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n-US" sz="2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With </a:t>
                      </a:r>
                      <a:r>
                        <a:rPr lang="en-US" sz="2000" u="none" strike="noStrike" dirty="0">
                          <a:effectLst/>
                        </a:rPr>
                        <a:t>Parent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Resident Budget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Tuition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$44,324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$44,324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$44,324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Fees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$926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$926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$926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Room &amp; Board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$14,900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$10,000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$2,000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Books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Transportation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</a:t>
                      </a:r>
                      <a:r>
                        <a:rPr lang="en-US" sz="2000" u="none" strike="noStrike" dirty="0" smtClean="0">
                          <a:effectLst/>
                        </a:rPr>
                        <a:t>1,200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Personal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$1,500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$1,500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$1,500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$</a:t>
                      </a:r>
                      <a:r>
                        <a:rPr lang="en-US" sz="2000" u="none" strike="noStrike" dirty="0" smtClean="0">
                          <a:effectLst/>
                        </a:rPr>
                        <a:t>64,050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</a:t>
                      </a:r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59,150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</a:t>
                      </a:r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51,150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191000" y="6324600"/>
            <a:ext cx="457200" cy="441325"/>
          </a:xfrm>
          <a:prstGeom prst="donut">
            <a:avLst>
              <a:gd name="adj" fmla="val 8213"/>
            </a:avLst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lnSpcReduction="10000"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A8F47C-8DF4-49E1-AB1A-15F4D5CCD13A}" type="slidenum">
              <a:rPr lang="en-US" altLang="en-US" sz="16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600" dirty="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2362200" cy="990600"/>
          </a:xfrm>
        </p:spPr>
        <p:txBody>
          <a:bodyPr/>
          <a:lstStyle/>
          <a:p>
            <a:pPr eaLnBrk="1" hangingPunct="1"/>
            <a:r>
              <a:rPr lang="en-US" altLang="en-US" sz="5400" dirty="0" smtClean="0"/>
              <a:t>EFC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idx="2"/>
          </p:nvPr>
        </p:nvSpPr>
        <p:spPr>
          <a:xfrm>
            <a:off x="457200" y="3352800"/>
            <a:ext cx="2514600" cy="381000"/>
          </a:xfrm>
        </p:spPr>
        <p:txBody>
          <a:bodyPr/>
          <a:lstStyle/>
          <a:p>
            <a:pPr marL="0" lvl="1" indent="0" eaLnBrk="1" hangingPunct="1">
              <a:spcAft>
                <a:spcPts val="1000"/>
              </a:spcAft>
              <a:buClr>
                <a:schemeClr val="accent1"/>
              </a:buClr>
              <a:buSzPct val="85000"/>
            </a:pPr>
            <a:r>
              <a:rPr lang="en-US" altLang="en-US" sz="2400" dirty="0" smtClean="0">
                <a:solidFill>
                  <a:schemeClr val="tx1"/>
                </a:solidFill>
              </a:rPr>
              <a:t>Expected Family Contribution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762000"/>
            <a:ext cx="5638800" cy="5410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The Free Application for Federal Student Aid (FAFSA) takes into account: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To consider you for federal, state, and institutional aid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solidFill>
                  <a:srgbClr val="336699"/>
                </a:solidFill>
              </a:rPr>
              <a:t>Income (parent(s) and student) </a:t>
            </a:r>
            <a:endParaRPr lang="en-US" sz="2400" dirty="0" smtClean="0">
              <a:solidFill>
                <a:srgbClr val="336699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Assets (parent(s) and student)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Number in Household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Number in College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State of Residence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Marital Status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Dependency Status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0B4AA6-733F-4C53-9B22-2D1DD62A958D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What happens next?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3BC91D-4B87-4572-99D1-290F805109D8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Make sure to list Goucher College’s school code on the FAFSA (002073)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Goucher will import your information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Goucher may ask you for additional information (ex. tax forms, citizenship documents…)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Goucher will send you an award letter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Visit our website for an award </a:t>
            </a:r>
            <a:r>
              <a:rPr lang="en-US" dirty="0" smtClean="0"/>
              <a:t>guide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FERPA</a:t>
            </a:r>
            <a:r>
              <a:rPr lang="en-US" dirty="0"/>
              <a:t> reminder- new student portal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99"/>
                </a:solidFill>
              </a:rPr>
              <a:t>Goals of Financial Aid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911352"/>
          </a:xfrm>
        </p:spPr>
        <p:txBody>
          <a:bodyPr/>
          <a:lstStyle/>
          <a:p>
            <a:pPr marL="0" indent="0" eaLnBrk="1" hangingPunct="1">
              <a:spcBef>
                <a:spcPct val="35000"/>
              </a:spcBef>
              <a:buNone/>
            </a:pPr>
            <a:r>
              <a:rPr lang="en-US" altLang="en-US" sz="2400" dirty="0" smtClean="0"/>
              <a:t>Primary goal is to partner with students and families to make college an affordable reality:</a:t>
            </a:r>
          </a:p>
          <a:p>
            <a:pPr eaLnBrk="1" hangingPunct="1">
              <a:spcBef>
                <a:spcPct val="35000"/>
              </a:spcBef>
              <a:buNone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08669"/>
              </p:ext>
            </p:extLst>
          </p:nvPr>
        </p:nvGraphicFramePr>
        <p:xfrm>
          <a:off x="301625" y="2497010"/>
          <a:ext cx="8504046" cy="336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196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Goucher College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Students/Families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756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Evaluating families’ ability to pay educational</a:t>
                      </a:r>
                      <a:r>
                        <a:rPr lang="en-US" sz="2100" baseline="0" dirty="0" smtClean="0"/>
                        <a:t> costs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Submit</a:t>
                      </a:r>
                      <a:r>
                        <a:rPr lang="en-US" sz="2100" dirty="0" smtClean="0"/>
                        <a:t> documents to be considered</a:t>
                      </a:r>
                      <a:r>
                        <a:rPr lang="en-US" sz="2100" baseline="0" dirty="0" smtClean="0"/>
                        <a:t> for and finalize financial aid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016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Distributing</a:t>
                      </a:r>
                      <a:r>
                        <a:rPr lang="en-US" sz="2100" baseline="0" dirty="0" smtClean="0"/>
                        <a:t> limited resources in an equitable manner by providing a balance of gift aid and self-help aid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Plan</a:t>
                      </a:r>
                      <a:r>
                        <a:rPr lang="en-US" sz="2100" dirty="0" smtClean="0"/>
                        <a:t> ahead for any additional steps you need to complete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Reduce anxiety about financial aid by helping you understand</a:t>
                      </a:r>
                      <a:r>
                        <a:rPr lang="en-US" sz="2100" baseline="0" dirty="0" smtClean="0"/>
                        <a:t> how it works</a:t>
                      </a:r>
                      <a:endParaRPr lang="en-US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Communicate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0" baseline="0" dirty="0" smtClean="0"/>
                        <a:t>and share information amongst each other</a:t>
                      </a:r>
                      <a:r>
                        <a:rPr lang="en-US" sz="2100" baseline="0" dirty="0" smtClean="0"/>
                        <a:t>. </a:t>
                      </a:r>
                      <a:r>
                        <a:rPr lang="en-US" sz="2100" dirty="0" smtClean="0"/>
                        <a:t>Contact</a:t>
                      </a:r>
                      <a:r>
                        <a:rPr lang="en-US" sz="2100" baseline="0" dirty="0" smtClean="0"/>
                        <a:t> us with questions or concerns.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0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6699"/>
                </a:solidFill>
              </a:rPr>
              <a:t>What to do once you deposit!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Instructions will be given to accept </a:t>
            </a:r>
            <a:r>
              <a:rPr lang="en-US" dirty="0"/>
              <a:t>or decline awards on </a:t>
            </a:r>
            <a:r>
              <a:rPr lang="en-US" dirty="0" smtClean="0"/>
              <a:t>Net Partner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Make sure all documents needed are turned 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Report outside assistance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Plan for your remaining balance (if applicable)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If accepting students loans: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Complete an entrance interview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Complete a Master Promissory Note (MPN)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4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03" y="457200"/>
            <a:ext cx="8534400" cy="914400"/>
          </a:xfrm>
        </p:spPr>
        <p:txBody>
          <a:bodyPr/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>
                <a:solidFill>
                  <a:srgbClr val="336699"/>
                </a:solidFill>
              </a:rPr>
              <a:t>Net Partner</a:t>
            </a:r>
            <a:r>
              <a:rPr lang="en-US" sz="3000" dirty="0">
                <a:solidFill>
                  <a:srgbClr val="336699"/>
                </a:solidFill>
              </a:rPr>
              <a:t/>
            </a:r>
            <a:br>
              <a:rPr lang="en-US" sz="3000" dirty="0">
                <a:solidFill>
                  <a:srgbClr val="336699"/>
                </a:solidFill>
              </a:rPr>
            </a:b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/>
              <a:t>Provides current information about the status of financial aid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solidFill>
                  <a:srgbClr val="336699"/>
                </a:solidFill>
              </a:rPr>
              <a:t>View their financial aid award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solidFill>
                  <a:srgbClr val="336699"/>
                </a:solidFill>
              </a:rPr>
              <a:t>Accept/decline/decrease financial aid awards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solidFill>
                  <a:srgbClr val="336699"/>
                </a:solidFill>
              </a:rPr>
              <a:t>Check the status of required financial aid documents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solidFill>
                  <a:srgbClr val="336699"/>
                </a:solidFill>
              </a:rPr>
              <a:t>Download financial aid documents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solidFill>
                  <a:srgbClr val="336699"/>
                </a:solidFill>
              </a:rPr>
              <a:t>View messages associated with the financial aid award</a:t>
            </a:r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/>
              <a:t>Access </a:t>
            </a:r>
            <a:r>
              <a:rPr lang="en-US" sz="2500" dirty="0" smtClean="0"/>
              <a:t>Net Partner </a:t>
            </a:r>
            <a:r>
              <a:rPr lang="en-US" sz="2500" dirty="0"/>
              <a:t>at </a:t>
            </a:r>
            <a:r>
              <a:rPr lang="en-US" sz="2500" b="1" dirty="0" smtClean="0">
                <a:solidFill>
                  <a:srgbClr val="FF00FF"/>
                </a:solidFill>
                <a:hlinkClick r:id="rId2"/>
              </a:rPr>
              <a:t>www.goucher.edu/net-partner</a:t>
            </a:r>
            <a:r>
              <a:rPr lang="en-US" sz="2500" b="1" dirty="0" smtClean="0"/>
              <a:t> </a:t>
            </a:r>
            <a:r>
              <a:rPr lang="en-US" sz="2500" dirty="0" smtClean="0"/>
              <a:t>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Use your Goucher </a:t>
            </a:r>
            <a:r>
              <a:rPr lang="en-US" sz="2400" dirty="0">
                <a:solidFill>
                  <a:srgbClr val="336699"/>
                </a:solidFill>
              </a:rPr>
              <a:t>ID and </a:t>
            </a:r>
            <a:r>
              <a:rPr lang="en-US" sz="2400" dirty="0" smtClean="0">
                <a:solidFill>
                  <a:srgbClr val="336699"/>
                </a:solidFill>
              </a:rPr>
              <a:t>user created password</a:t>
            </a:r>
            <a:endParaRPr lang="en-US" sz="2400" dirty="0">
              <a:solidFill>
                <a:srgbClr val="336699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0225" y="1066800"/>
            <a:ext cx="457200" cy="441325"/>
          </a:xfrm>
        </p:spPr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85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Parent Loan Information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Federal Direct PLUS loans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Not automatically awarded- parents </a:t>
            </a:r>
            <a:r>
              <a:rPr lang="en-US" altLang="en-US" sz="2400" dirty="0" smtClean="0">
                <a:solidFill>
                  <a:schemeClr val="tx1"/>
                </a:solidFill>
              </a:rPr>
              <a:t>may apply.  A FAFSA must be on file for the student.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Plan ahead- apply for a loan now.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To apply:</a:t>
            </a:r>
          </a:p>
          <a:p>
            <a:pPr lvl="2" eaLnBrk="1" hangingPunct="1"/>
            <a:r>
              <a:rPr lang="en-US" altLang="en-US" sz="2400" dirty="0" smtClean="0"/>
              <a:t>Complete a credit check and application at  </a:t>
            </a:r>
            <a:r>
              <a:rPr lang="en-US" altLang="en-US" sz="2400" dirty="0" smtClean="0">
                <a:hlinkClick r:id="rId3"/>
              </a:rPr>
              <a:t>https://www.studentloans.gov/myDirectLoan/index.action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  <a:p>
            <a:pPr marL="1200150" lvl="3" indent="-342900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Sign a Master Promissory Note online at 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1200150" lvl="3" indent="-342900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Borrow </a:t>
            </a:r>
            <a:r>
              <a:rPr lang="en-US" altLang="en-US" sz="2400" dirty="0" smtClean="0">
                <a:solidFill>
                  <a:schemeClr val="tx1"/>
                </a:solidFill>
              </a:rPr>
              <a:t>for the full academic year.  </a:t>
            </a: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2" y="609600"/>
            <a:ext cx="9038655" cy="504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Special Situations</a:t>
            </a:r>
          </a:p>
        </p:txBody>
      </p:sp>
      <p:sp>
        <p:nvSpPr>
          <p:cNvPr id="15363" name="Content Placeholder 8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5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If your family experiences a recent change in circumstances (ex. unemployment, high unreimbursed medical expenses, change in marital status…) where </a:t>
            </a:r>
            <a:r>
              <a:rPr lang="en-US" sz="2500" dirty="0" smtClean="0"/>
              <a:t>2017 </a:t>
            </a:r>
            <a:r>
              <a:rPr lang="en-US" sz="2500" dirty="0" smtClean="0"/>
              <a:t>income info isn’t reflective of your present day situation the financial aid award may be reviewed.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5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To request a review, complete a Professional Judgment Request (found on our website) and provide the appropriate supporting documentation.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5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313613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rgbClr val="336699"/>
                </a:solidFill>
              </a:rPr>
              <a:t>E-Billing Information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en-US" sz="2400" b="1" dirty="0" smtClean="0"/>
              <a:t>July 8, 2019</a:t>
            </a:r>
            <a:r>
              <a:rPr lang="en-US" sz="2400" dirty="0" smtClean="0"/>
              <a:t>: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Students and their billing parties will be notified via e-mail that their billing statement is available to view.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Students need to set up their billing party (ex: parent, </a:t>
            </a:r>
            <a:r>
              <a:rPr lang="en-US" sz="2400" dirty="0" smtClean="0"/>
              <a:t>family, </a:t>
            </a:r>
            <a:r>
              <a:rPr lang="en-US" sz="2400" dirty="0" smtClean="0"/>
              <a:t>etc.) with access to their E-Bill. (This should be completed by June 30th)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endParaRPr lang="en-US" sz="2400" b="1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en-US" sz="2400" b="1" dirty="0" smtClean="0"/>
              <a:t>August 3, 2019</a:t>
            </a:r>
            <a:r>
              <a:rPr lang="en-US" sz="2400" dirty="0" smtClean="0"/>
              <a:t>: Fall semester balance (after financial aid) is due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A billing worksheet is available to help you figure things out!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1092"/>
          <a:stretch/>
        </p:blipFill>
        <p:spPr>
          <a:xfrm>
            <a:off x="1371600" y="304800"/>
            <a:ext cx="6600825" cy="555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313613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Financial Aid and Billing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313613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/>
              <a:t>Any FA accepted </a:t>
            </a:r>
            <a:r>
              <a:rPr lang="en-US" altLang="en-US" sz="2300" dirty="0" smtClean="0"/>
              <a:t>by 7/1</a:t>
            </a:r>
            <a:r>
              <a:rPr lang="en-US" altLang="en-US" sz="2300" dirty="0" smtClean="0"/>
              <a:t> will </a:t>
            </a:r>
            <a:r>
              <a:rPr lang="en-US" altLang="en-US" sz="2300" dirty="0" smtClean="0"/>
              <a:t>appear as </a:t>
            </a:r>
            <a:r>
              <a:rPr lang="en-US" altLang="en-US" sz="2300" u="sng" dirty="0" smtClean="0"/>
              <a:t>anticipated</a:t>
            </a:r>
            <a:r>
              <a:rPr lang="en-US" altLang="en-US" sz="2300" dirty="0" smtClean="0"/>
              <a:t> aid on </a:t>
            </a:r>
            <a:r>
              <a:rPr lang="en-US" altLang="en-US" sz="2300" dirty="0" smtClean="0"/>
              <a:t>the </a:t>
            </a:r>
            <a:r>
              <a:rPr lang="en-US" altLang="en-US" sz="2300" dirty="0" smtClean="0"/>
              <a:t>billing statement.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/>
              <a:t>Anticipated aid is deducted from the balance to arrive at the amount due for the fall semester.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/>
              <a:t>Enrollment and housing deposits will be deducted from fall bill.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/>
              <a:t>Loan origination fees will be deducted (</a:t>
            </a:r>
            <a:r>
              <a:rPr lang="en-US" altLang="en-US" sz="2300" dirty="0" smtClean="0"/>
              <a:t>1.062%/4.248%)</a:t>
            </a:r>
            <a:endParaRPr lang="en-US" altLang="en-US" sz="23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/>
              <a:t>Federal Work-Study </a:t>
            </a:r>
            <a:r>
              <a:rPr lang="en-US" altLang="en-US" sz="2300" u="sng" dirty="0" smtClean="0"/>
              <a:t>won’t</a:t>
            </a:r>
            <a:r>
              <a:rPr lang="en-US" altLang="en-US" sz="2300" dirty="0" smtClean="0"/>
              <a:t> be </a:t>
            </a:r>
            <a:r>
              <a:rPr lang="en-US" altLang="en-US" sz="2300" dirty="0" smtClean="0"/>
              <a:t>deducted. </a:t>
            </a:r>
            <a:r>
              <a:rPr lang="en-US" altLang="en-US" sz="2300" dirty="0" smtClean="0"/>
              <a:t>Students will be paid bi-weekly for actual hours worked.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/>
              <a:t>FA will be credited to a student’s tuition account </a:t>
            </a:r>
            <a:r>
              <a:rPr lang="en-US" altLang="en-US" sz="2300" dirty="0" smtClean="0"/>
              <a:t>(actual aid) after </a:t>
            </a:r>
            <a:r>
              <a:rPr lang="en-US" altLang="en-US" sz="2300" dirty="0" smtClean="0"/>
              <a:t>the drop period (9/5) only after the financial aid file is complete.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Insurance Plans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16706" y="1676400"/>
            <a:ext cx="8504238" cy="45720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en-US" sz="2400" b="1" dirty="0" smtClean="0"/>
              <a:t>HEALTH INSURANCE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Required for all full-time students, if not otherwise covered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Information mailed in June &amp; available on billing website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Students must select or waive this insurance online by 9/30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12 mo. coverage starting 8/20 - cost </a:t>
            </a:r>
            <a:r>
              <a:rPr lang="en-US" sz="2400" dirty="0" err="1" smtClean="0"/>
              <a:t>tbd</a:t>
            </a:r>
            <a:r>
              <a:rPr lang="en-US" sz="2400" dirty="0" smtClean="0"/>
              <a:t> </a:t>
            </a:r>
            <a:r>
              <a:rPr lang="en-US" sz="2400" dirty="0" smtClean="0"/>
              <a:t>by 4/30 ($2128 in 18-19</a:t>
            </a:r>
            <a:r>
              <a:rPr lang="en-US" sz="2400" dirty="0" smtClean="0"/>
              <a:t>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None/>
              <a:defRPr/>
            </a:pPr>
            <a:endParaRPr lang="en-US" sz="24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en-US" sz="2400" b="1" dirty="0" smtClean="0"/>
              <a:t>TUITION REFUND INSURANCE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Reimburses families up to 75% for tuition, room, and fees if student has to withdraw during the semester for medical reasons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Information mailed in June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All f/t students are charged this but it can be waived by 9/30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Cost </a:t>
            </a:r>
            <a:r>
              <a:rPr lang="en-US" sz="2400" dirty="0" smtClean="0"/>
              <a:t>tbd</a:t>
            </a:r>
            <a:r>
              <a:rPr lang="en-US" sz="2400" dirty="0" smtClean="0"/>
              <a:t> by 4/30 ($148/semester in 18-19)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3613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Monthly Payment Plan- Higher One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Payments are spread out over 8-10 months beginning in May-July for an annual plan (semester plans available too).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Plan enrollment fee: $55 for annual plan/$35 for semester plan.  Interest free.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A credit for half of the annual plan amount is applied to the students’ account at the beginning of the fall and spring semesters.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Char char=""/>
              <a:defRPr/>
            </a:pPr>
            <a:r>
              <a:rPr lang="en-US" sz="2400" dirty="0" smtClean="0"/>
              <a:t>Information will be mailed to deposited students.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Financial Aid Basics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116655-1DBA-4ED3-A81F-3A6B3DA4DDAB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Other Ways to Pay for College</a:t>
            </a:r>
          </a:p>
        </p:txBody>
      </p:sp>
      <p:sp>
        <p:nvSpPr>
          <p:cNvPr id="552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5CE6D7-E3B0-410F-B5BF-F32045AE1FD5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75000"/>
              </a:spcBef>
            </a:pPr>
            <a:r>
              <a:rPr lang="en-US" altLang="en-US" dirty="0" smtClean="0"/>
              <a:t>Your Own Savings/ Discretionary Income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dirty="0" smtClean="0"/>
              <a:t>529 Savings &amp; Prepaid Tuition Programs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dirty="0" smtClean="0"/>
              <a:t>Employer Tuition Reimbursement Plans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dirty="0" smtClean="0"/>
              <a:t>Veterans Benefits/Military Tuition Assistance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dirty="0" smtClean="0"/>
              <a:t>Private education </a:t>
            </a:r>
            <a:r>
              <a:rPr lang="en-US" altLang="en-US" dirty="0" smtClean="0"/>
              <a:t>loans through lenders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What happens with my financial aid?</a:t>
            </a:r>
          </a:p>
        </p:txBody>
      </p:sp>
      <p:sp>
        <p:nvSpPr>
          <p:cNvPr id="573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B80E1F-0075-4AD1-8CCB-90FF929DF177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752600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Students may receive FA up to their COA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 will be applied to direct costs (tuition and fees and room and board if living on-campus)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</a:t>
            </a:r>
            <a:r>
              <a:rPr lang="en-US" dirty="0" smtClean="0"/>
              <a:t>FA </a:t>
            </a:r>
            <a:r>
              <a:rPr lang="en-US" dirty="0" smtClean="0"/>
              <a:t>is in excess </a:t>
            </a:r>
            <a:r>
              <a:rPr lang="en-US" dirty="0" smtClean="0"/>
              <a:t>of </a:t>
            </a:r>
            <a:r>
              <a:rPr lang="en-US" dirty="0" smtClean="0"/>
              <a:t>direct costs </a:t>
            </a:r>
            <a:r>
              <a:rPr lang="en-US" dirty="0" smtClean="0"/>
              <a:t>the student and/or parent </a:t>
            </a:r>
            <a:r>
              <a:rPr lang="en-US" dirty="0" smtClean="0"/>
              <a:t>can </a:t>
            </a:r>
            <a:r>
              <a:rPr lang="en-US" dirty="0" smtClean="0"/>
              <a:t>request </a:t>
            </a:r>
            <a:r>
              <a:rPr lang="en-US" dirty="0" smtClean="0"/>
              <a:t>a refund </a:t>
            </a:r>
            <a:r>
              <a:rPr lang="en-US" dirty="0" smtClean="0"/>
              <a:t>check, transfer $ to </a:t>
            </a:r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C</a:t>
            </a:r>
            <a:r>
              <a:rPr lang="en-US" dirty="0" smtClean="0"/>
              <a:t>ard, or use for books </a:t>
            </a:r>
            <a:r>
              <a:rPr lang="en-US" dirty="0" smtClean="0"/>
              <a:t>(to help pay for indirect expenses)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Example= $30,000 bill, $35,000 in FA, $5,000 excess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Future Years…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Students must maintain </a:t>
            </a:r>
            <a:r>
              <a:rPr lang="en-US" sz="2400" dirty="0" smtClean="0"/>
              <a:t>f/t </a:t>
            </a:r>
            <a:r>
              <a:rPr lang="en-US" sz="2400" dirty="0" smtClean="0"/>
              <a:t>enrollment and good academic standing </a:t>
            </a:r>
            <a:r>
              <a:rPr lang="en-US" sz="2400" dirty="0" smtClean="0"/>
              <a:t>(2.0 GPA) for </a:t>
            </a:r>
            <a:r>
              <a:rPr lang="en-US" sz="2400" dirty="0" smtClean="0"/>
              <a:t>merit scholarships</a:t>
            </a:r>
            <a:r>
              <a:rPr lang="en-US" sz="2400" dirty="0" smtClean="0"/>
              <a:t>. Federal and state aid recipients must also complete 67% of credits attempted.</a:t>
            </a:r>
            <a:endParaRPr lang="en-US" sz="2400" dirty="0" smtClean="0"/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336699"/>
                </a:solidFill>
              </a:rPr>
              <a:t>If GPA is not met - (checked after 2</a:t>
            </a:r>
            <a:r>
              <a:rPr lang="en-US" baseline="30000" dirty="0" smtClean="0">
                <a:solidFill>
                  <a:srgbClr val="336699"/>
                </a:solidFill>
              </a:rPr>
              <a:t>nd</a:t>
            </a:r>
            <a:r>
              <a:rPr lang="en-US" dirty="0" smtClean="0">
                <a:solidFill>
                  <a:srgbClr val="336699"/>
                </a:solidFill>
              </a:rPr>
              <a:t> semester and every semester after), the student will be given a warning and an opportunity to meet the requirements in future </a:t>
            </a:r>
            <a:r>
              <a:rPr lang="en-US" dirty="0" smtClean="0">
                <a:solidFill>
                  <a:srgbClr val="336699"/>
                </a:solidFill>
              </a:rPr>
              <a:t>semesters</a:t>
            </a:r>
            <a:endParaRPr lang="en-US" dirty="0" smtClean="0">
              <a:solidFill>
                <a:srgbClr val="336699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Must file FAFSA </a:t>
            </a:r>
            <a:r>
              <a:rPr lang="en-US" sz="2400" u="sng" dirty="0" smtClean="0"/>
              <a:t>annually</a:t>
            </a:r>
            <a:r>
              <a:rPr lang="en-US" sz="2400" dirty="0" smtClean="0"/>
              <a:t> to renew need-based aid.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336699"/>
                </a:solidFill>
              </a:rPr>
              <a:t>Need-based aid will stay the same unless a significant change in Expected Family Contribution (EFC</a:t>
            </a:r>
            <a:r>
              <a:rPr lang="en-US" dirty="0" smtClean="0">
                <a:solidFill>
                  <a:srgbClr val="336699"/>
                </a:solidFill>
              </a:rPr>
              <a:t>).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336699"/>
              </a:solidFill>
            </a:endParaRP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rgbClr val="3366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336699"/>
                </a:solidFill>
              </a:rPr>
              <a:t>Contact Us! 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400" dirty="0"/>
              <a:t>Financial Aid- 410-337-6141 (</a:t>
            </a:r>
            <a:r>
              <a:rPr lang="en-US" altLang="en-US" sz="2400" dirty="0" smtClean="0">
                <a:hlinkClick r:id="rId2"/>
              </a:rPr>
              <a:t>finaid@goucher.edu</a:t>
            </a:r>
            <a:r>
              <a:rPr lang="en-US" altLang="en-US" sz="24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 smtClean="0">
                <a:hlinkClick r:id="rId3"/>
              </a:rPr>
              <a:t>http://www.goucher.edu/financialaid</a:t>
            </a: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400" dirty="0"/>
              <a:t>Billing- 410-337-6022 (</a:t>
            </a:r>
            <a:r>
              <a:rPr lang="en-US" altLang="en-US" sz="2400" dirty="0" smtClean="0">
                <a:hlinkClick r:id="rId4"/>
              </a:rPr>
              <a:t>billing@goucher.edu</a:t>
            </a:r>
            <a:r>
              <a:rPr lang="en-US" altLang="en-US" sz="24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  <a:hlinkClick r:id="rId5"/>
              </a:rPr>
              <a:t>http://www.goucher.edu/billing</a:t>
            </a:r>
            <a:endParaRPr lang="en-US" sz="2400" dirty="0" smtClean="0">
              <a:solidFill>
                <a:schemeClr val="hlink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We are located in Student Administrative Services 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    (next to Admissions in the Dorsey Courtyard)</a:t>
            </a:r>
            <a:endParaRPr lang="en-US" alt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  <a:hlinkClick r:id="rId2"/>
              </a:rPr>
              <a:t>Questions?</a:t>
            </a:r>
            <a:endParaRPr lang="en-US" altLang="en-US" dirty="0" smtClean="0">
              <a:solidFill>
                <a:srgbClr val="336699"/>
              </a:solidFill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A56105-D053-418B-BFC4-BBAF3213A4DA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76400"/>
            <a:ext cx="8505825" cy="45720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5400" dirty="0" smtClean="0"/>
              <a:t>We look forward to welcoming the 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5400" dirty="0" smtClean="0"/>
              <a:t>CLASS OF 2023!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800600"/>
            <a:ext cx="58674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Sources of Financial Aid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32129C-83DB-404A-B6DD-72E34345410C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490527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600177-9A10-4B15-8534-62A03D463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F600177-9A10-4B15-8534-62A03D463A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0EDE8-F5B7-4C1E-9547-FBF8D881F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8810EDE8-F5B7-4C1E-9547-FBF8D881FC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20FD70-8759-4548-87A4-0ED834834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920FD70-8759-4548-87A4-0ED834834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FCEB66-0264-4D6B-8559-9FD7B1305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EFCEB66-0264-4D6B-8559-9FD7B1305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A8045F-D5C3-4CE0-AE0D-1A5F46F3D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EA8045F-D5C3-4CE0-AE0D-1A5F46F3D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E0F1F-B69B-4FC0-A08A-6C95F1BFE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3AE0F1F-B69B-4FC0-A08A-6C95F1BFE6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28E647-9798-4084-9060-4B2969522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5528E647-9798-4084-9060-4B2969522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4BD91B-E82D-4477-A1E8-0E808A86B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B4BD91B-E82D-4477-A1E8-0E808A86BE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01D562-0497-4DE0-BF9C-16E38D511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3901D562-0497-4DE0-BF9C-16E38D511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51F858-269C-4903-B234-2C85532FC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4051F858-269C-4903-B234-2C85532FC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6372C3-2915-47FD-AFAB-3B7F2B891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116372C3-2915-47FD-AFAB-3B7F2B8919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385563-1223-45B8-BD49-CB4F3C41D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B5385563-1223-45B8-BD49-CB4F3C41D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Federal Financial Aid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A194B2-5734-4E20-B227-184EA1B49194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Grants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Pell Grant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Supplemental Education Opportunity Grant (</a:t>
            </a:r>
            <a:r>
              <a:rPr lang="en-US" sz="2400" dirty="0" smtClean="0">
                <a:solidFill>
                  <a:srgbClr val="336699"/>
                </a:solidFill>
              </a:rPr>
              <a:t>SEOG</a:t>
            </a:r>
            <a:r>
              <a:rPr lang="en-US" sz="2400" dirty="0" smtClean="0">
                <a:solidFill>
                  <a:srgbClr val="336699"/>
                </a:solidFill>
              </a:rPr>
              <a:t>)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These grants are for students with high need.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Federal Work Study (FWS)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eaLnBrk="1" hangingPunct="1"/>
            <a:r>
              <a:rPr lang="en-US" altLang="en-US" sz="2400" dirty="0" smtClean="0">
                <a:solidFill>
                  <a:srgbClr val="336699"/>
                </a:solidFill>
              </a:rPr>
              <a:t>Students </a:t>
            </a:r>
            <a:r>
              <a:rPr lang="en-US" altLang="en-US" sz="2400" dirty="0" smtClean="0">
                <a:solidFill>
                  <a:srgbClr val="336699"/>
                </a:solidFill>
              </a:rPr>
              <a:t>earn wages and receive bi-weekly paychecks for hours worked. 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336699"/>
                </a:solidFill>
              </a:rPr>
              <a:t>Jobs are not assigned to student and are not guaranteed.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336699"/>
                </a:solidFill>
              </a:rPr>
              <a:t>To find and apply to jobs students should access the Goucher Recruit online system (goucher.edu/recruit) beginning this summer. 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336699"/>
                </a:solidFill>
              </a:rPr>
              <a:t>Additionally, students should attend the campus job fair during the first week of school to meet directly with hiring managers.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336699"/>
                </a:solidFill>
              </a:rPr>
              <a:t>A student can still work on-campus if they don’t have FWS; however, the jobs may be more limited.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496" y="5698028"/>
            <a:ext cx="16859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99"/>
                </a:solidFill>
              </a:rPr>
              <a:t>Federal Financial Aid, cont.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0EBB77-CAA5-4D2D-8B5C-97C62368492F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Loan Programs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Types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Federal Direct Student Loan– student’s name, fixed interest rate, 6 months grace period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200" dirty="0" smtClean="0"/>
              <a:t>Subsidized- need-based= government pays interest while student is in school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200" dirty="0" smtClean="0"/>
              <a:t>Unsubsidized- non need-based= interest starts accruing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Parent PLUS – parent’s name, fixed interest rate, credit check required (looks at ‘adverse’ credit)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336699"/>
              </a:solidFill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400" dirty="0" smtClean="0">
              <a:solidFill>
                <a:srgbClr val="336699"/>
              </a:solidFill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336699"/>
                </a:solidFill>
              </a:rPr>
              <a:t>New interest rates are released each July.  This academic year was </a:t>
            </a:r>
            <a:r>
              <a:rPr lang="en-US" sz="2400" dirty="0" smtClean="0">
                <a:solidFill>
                  <a:srgbClr val="336699"/>
                </a:solidFill>
              </a:rPr>
              <a:t>5.045% </a:t>
            </a:r>
            <a:r>
              <a:rPr lang="en-US" sz="2400" dirty="0" smtClean="0">
                <a:solidFill>
                  <a:srgbClr val="336699"/>
                </a:solidFill>
              </a:rPr>
              <a:t>for student loans and </a:t>
            </a:r>
            <a:r>
              <a:rPr lang="en-US" sz="2400" dirty="0" smtClean="0">
                <a:solidFill>
                  <a:srgbClr val="336699"/>
                </a:solidFill>
              </a:rPr>
              <a:t>7.595% </a:t>
            </a:r>
            <a:r>
              <a:rPr lang="en-US" sz="2400" dirty="0" smtClean="0">
                <a:solidFill>
                  <a:srgbClr val="336699"/>
                </a:solidFill>
              </a:rPr>
              <a:t>for parent loans.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99"/>
                </a:solidFill>
              </a:rPr>
              <a:t>State Financial Aid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194048"/>
          </a:xfrm>
        </p:spPr>
        <p:txBody>
          <a:bodyPr/>
          <a:lstStyle/>
          <a:p>
            <a:r>
              <a:rPr lang="en-US" dirty="0" smtClean="0"/>
              <a:t>Residency requirements usually apply</a:t>
            </a:r>
          </a:p>
          <a:p>
            <a:r>
              <a:rPr lang="en-US" dirty="0" smtClean="0"/>
              <a:t>Awarded on the basis of both merit and need</a:t>
            </a:r>
          </a:p>
          <a:p>
            <a:r>
              <a:rPr lang="en-US" dirty="0" smtClean="0"/>
              <a:t>Deadlines and requirements vary by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E7A3-8AF8-41FF-AC36-795B57BE6C71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24" y="4002024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336699"/>
                </a:solidFill>
                <a:hlinkClick r:id="rId3"/>
              </a:rPr>
              <a:t>State Aid from the</a:t>
            </a:r>
            <a:br>
              <a:rPr lang="en-US" dirty="0" smtClean="0">
                <a:solidFill>
                  <a:srgbClr val="336699"/>
                </a:solidFill>
                <a:hlinkClick r:id="rId3"/>
              </a:rPr>
            </a:br>
            <a:r>
              <a:rPr lang="en-US" dirty="0" smtClean="0">
                <a:solidFill>
                  <a:srgbClr val="336699"/>
                </a:solidFill>
                <a:hlinkClick r:id="rId3"/>
              </a:rPr>
              <a:t>Maryland Higher Education Commission (</a:t>
            </a:r>
            <a:r>
              <a:rPr lang="en-US" dirty="0" smtClean="0">
                <a:solidFill>
                  <a:srgbClr val="336699"/>
                </a:solidFill>
                <a:hlinkClick r:id="rId3"/>
              </a:rPr>
              <a:t>MHEC</a:t>
            </a:r>
            <a:r>
              <a:rPr lang="en-US" dirty="0">
                <a:solidFill>
                  <a:srgbClr val="336699"/>
                </a:solidFill>
                <a:hlinkClick r:id="rId3"/>
              </a:rPr>
              <a:t>)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0C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DE7E3A-F5BC-440D-A68E-EFFE3BE39720}" type="slidenum">
              <a:rPr lang="en-US" altLang="en-US" sz="1600" smtClean="0">
                <a:solidFill>
                  <a:srgbClr val="0062A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 dirty="0" smtClean="0">
              <a:solidFill>
                <a:srgbClr val="0062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/>
              <a:t>Grants and Scholarships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Parent and student </a:t>
            </a:r>
            <a:r>
              <a:rPr lang="en-US" sz="2600" u="sng" dirty="0" smtClean="0"/>
              <a:t>must</a:t>
            </a:r>
            <a:r>
              <a:rPr lang="en-US" sz="2600" dirty="0" smtClean="0"/>
              <a:t> be a MD Resident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Some programs require an additional application</a:t>
            </a:r>
            <a:endParaRPr lang="en-US" sz="26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u="sng" dirty="0" smtClean="0"/>
              <a:t>Examples of State Aid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/>
              <a:t>	Need-based </a:t>
            </a:r>
            <a:r>
              <a:rPr lang="en-US" sz="3200" dirty="0" smtClean="0"/>
              <a:t>(file FAFSA by March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each year):</a:t>
            </a:r>
          </a:p>
          <a:p>
            <a:pPr marL="548640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Howard P. Rawlings Educational Excellence Awards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300" b="1" dirty="0" smtClean="0"/>
              <a:t>	</a:t>
            </a:r>
            <a:r>
              <a:rPr lang="en-US" sz="3200" b="1" dirty="0" smtClean="0"/>
              <a:t>Legislative</a:t>
            </a:r>
            <a:r>
              <a:rPr lang="en-US" sz="3200" dirty="0" smtClean="0"/>
              <a:t>:</a:t>
            </a:r>
          </a:p>
          <a:p>
            <a:pPr marL="548640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Senatorial</a:t>
            </a:r>
          </a:p>
          <a:p>
            <a:pPr marL="548640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Delegate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300" b="1" dirty="0" smtClean="0"/>
              <a:t>	</a:t>
            </a:r>
            <a:endParaRPr lang="en-US" sz="2500" dirty="0" smtClean="0"/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500" dirty="0" smtClean="0"/>
          </a:p>
          <a:p>
            <a:pPr marL="548640" lvl="1" indent="-27432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6">
      <a:dk1>
        <a:sysClr val="windowText" lastClr="000000"/>
      </a:dk1>
      <a:lt1>
        <a:sysClr val="window" lastClr="FFFFFF"/>
      </a:lt1>
      <a:dk2>
        <a:srgbClr val="1F497D"/>
      </a:dk2>
      <a:lt2>
        <a:srgbClr val="FCFFD1"/>
      </a:lt2>
      <a:accent1>
        <a:srgbClr val="4F81BD"/>
      </a:accent1>
      <a:accent2>
        <a:srgbClr val="C0504D"/>
      </a:accent2>
      <a:accent3>
        <a:srgbClr val="0070C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4210</TotalTime>
  <Words>1725</Words>
  <Application>Microsoft Office PowerPoint</Application>
  <PresentationFormat>On-screen Show (4:3)</PresentationFormat>
  <Paragraphs>328</Paragraphs>
  <Slides>34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Wingdings</vt:lpstr>
      <vt:lpstr>Wingdings 2</vt:lpstr>
      <vt:lpstr>Civic</vt:lpstr>
      <vt:lpstr>You Can Afford College!</vt:lpstr>
      <vt:lpstr>Goals of Financial Aid</vt:lpstr>
      <vt:lpstr>Financial Aid Basics</vt:lpstr>
      <vt:lpstr>Sources of Financial Aid</vt:lpstr>
      <vt:lpstr>Federal Financial Aid</vt:lpstr>
      <vt:lpstr>Federal Work Study (FWS)</vt:lpstr>
      <vt:lpstr>Federal Financial Aid, cont.</vt:lpstr>
      <vt:lpstr>State Financial Aid</vt:lpstr>
      <vt:lpstr>   State Aid from the Maryland Higher Education Commission (MHEC)</vt:lpstr>
      <vt:lpstr>PowerPoint Presentation</vt:lpstr>
      <vt:lpstr>Goucher Institutional Aid</vt:lpstr>
      <vt:lpstr>Private Sources</vt:lpstr>
      <vt:lpstr>Report Outside Assistance </vt:lpstr>
      <vt:lpstr>Awards</vt:lpstr>
      <vt:lpstr>Determining Financial Need</vt:lpstr>
      <vt:lpstr>The Cost of Attendance (COA)</vt:lpstr>
      <vt:lpstr>PowerPoint Presentation</vt:lpstr>
      <vt:lpstr>EFC</vt:lpstr>
      <vt:lpstr>What happens next?</vt:lpstr>
      <vt:lpstr>What to do once you deposit!</vt:lpstr>
      <vt:lpstr>        Net Partner </vt:lpstr>
      <vt:lpstr>Parent Loan Information</vt:lpstr>
      <vt:lpstr>PowerPoint Presentation</vt:lpstr>
      <vt:lpstr>Special Situations</vt:lpstr>
      <vt:lpstr>E-Billing Information</vt:lpstr>
      <vt:lpstr>PowerPoint Presentation</vt:lpstr>
      <vt:lpstr>Financial Aid and Billing</vt:lpstr>
      <vt:lpstr>Insurance Plans</vt:lpstr>
      <vt:lpstr>Monthly Payment Plan- Higher One</vt:lpstr>
      <vt:lpstr>Other Ways to Pay for College</vt:lpstr>
      <vt:lpstr>What happens with my financial aid?</vt:lpstr>
      <vt:lpstr>Future Years…</vt:lpstr>
      <vt:lpstr>Contact Us! </vt:lpstr>
      <vt:lpstr>Questions?</vt:lpstr>
    </vt:vector>
  </TitlesOfParts>
  <Company>Howard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for College</dc:title>
  <dc:creator>Cynthia Schultz</dc:creator>
  <cp:lastModifiedBy>Alford, Stephanie</cp:lastModifiedBy>
  <cp:revision>231</cp:revision>
  <cp:lastPrinted>2013-04-05T14:40:57Z</cp:lastPrinted>
  <dcterms:created xsi:type="dcterms:W3CDTF">2009-08-11T20:59:19Z</dcterms:created>
  <dcterms:modified xsi:type="dcterms:W3CDTF">2019-04-01T16:27:25Z</dcterms:modified>
</cp:coreProperties>
</file>