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  <p:sldMasterId id="2147484048" r:id="rId2"/>
  </p:sldMasterIdLst>
  <p:notesMasterIdLst>
    <p:notesMasterId r:id="rId34"/>
  </p:notesMasterIdLst>
  <p:sldIdLst>
    <p:sldId id="256" r:id="rId3"/>
    <p:sldId id="259" r:id="rId4"/>
    <p:sldId id="262" r:id="rId5"/>
    <p:sldId id="267" r:id="rId6"/>
    <p:sldId id="268" r:id="rId7"/>
    <p:sldId id="270" r:id="rId8"/>
    <p:sldId id="271" r:id="rId9"/>
    <p:sldId id="273" r:id="rId10"/>
    <p:sldId id="274" r:id="rId11"/>
    <p:sldId id="275" r:id="rId12"/>
    <p:sldId id="279" r:id="rId13"/>
    <p:sldId id="276" r:id="rId14"/>
    <p:sldId id="280" r:id="rId15"/>
    <p:sldId id="283" r:id="rId16"/>
    <p:sldId id="287" r:id="rId17"/>
    <p:sldId id="289" r:id="rId18"/>
    <p:sldId id="291" r:id="rId19"/>
    <p:sldId id="292" r:id="rId20"/>
    <p:sldId id="293" r:id="rId21"/>
    <p:sldId id="297" r:id="rId22"/>
    <p:sldId id="299" r:id="rId23"/>
    <p:sldId id="302" r:id="rId24"/>
    <p:sldId id="304" r:id="rId25"/>
    <p:sldId id="306" r:id="rId26"/>
    <p:sldId id="308" r:id="rId27"/>
    <p:sldId id="310" r:id="rId28"/>
    <p:sldId id="312" r:id="rId29"/>
    <p:sldId id="313" r:id="rId30"/>
    <p:sldId id="319" r:id="rId31"/>
    <p:sldId id="315" r:id="rId32"/>
    <p:sldId id="31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6C"/>
    <a:srgbClr val="001132"/>
    <a:srgbClr val="005A9E"/>
    <a:srgbClr val="005DA2"/>
    <a:srgbClr val="000F2E"/>
    <a:srgbClr val="00153E"/>
    <a:srgbClr val="00194C"/>
    <a:srgbClr val="001642"/>
    <a:srgbClr val="000D26"/>
    <a:srgbClr val="0A2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ADD4B-5460-483D-ADAC-B8DE020C4B29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A6C9C-B302-407C-B0AC-6FF45A6C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0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7B260-E685-134B-99A5-617470BDA7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6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120904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6401859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58928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8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120904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6401859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58928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8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120903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21365"/>
            <a:ext cx="110744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600" y="4463568"/>
            <a:ext cx="1107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9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1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1"/>
            <a:ext cx="731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01952"/>
            <a:ext cx="316992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3552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910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1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381000"/>
            <a:ext cx="74168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1905000"/>
            <a:ext cx="316992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6600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0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5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120903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21365"/>
            <a:ext cx="110744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600" y="4463568"/>
            <a:ext cx="1107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0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2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8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7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1"/>
            <a:ext cx="731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01952"/>
            <a:ext cx="316992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3552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33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381000"/>
            <a:ext cx="74168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1905000"/>
            <a:ext cx="316992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6600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9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133">
              <a:srgbClr val="001132"/>
            </a:gs>
            <a:gs pos="89375">
              <a:srgbClr val="003E6C"/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87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133">
              <a:srgbClr val="001132"/>
            </a:gs>
            <a:gs pos="89375">
              <a:srgbClr val="003E6C"/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23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6.jpg"/><Relationship Id="rId5" Type="http://schemas.openxmlformats.org/officeDocument/2006/relationships/image" Target="../media/image75.jpeg"/><Relationship Id="rId4" Type="http://schemas.openxmlformats.org/officeDocument/2006/relationships/image" Target="../media/image7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ingram@goucher.edu" TargetMode="Externa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2.jpg"/><Relationship Id="rId5" Type="http://schemas.openxmlformats.org/officeDocument/2006/relationships/image" Target="../media/image81.jpeg"/><Relationship Id="rId4" Type="http://schemas.openxmlformats.org/officeDocument/2006/relationships/hyperlink" Target="mailto:rfree@goucher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0227C6-E8F7-4915-A34E-F815886E7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" y="2130426"/>
            <a:ext cx="6786113" cy="160032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French Theatre in </a:t>
            </a:r>
            <a:b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Paris and Marseille  </a:t>
            </a:r>
            <a:b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Next: Spring 2019!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55752CF-E729-4B79-8FEA-052F3C1395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l"/>
            <a:r>
              <a:rPr lang="en-US" sz="8000" i="1" dirty="0"/>
              <a:t>Program Directors</a:t>
            </a:r>
            <a:r>
              <a:rPr lang="en-US" sz="8000" dirty="0"/>
              <a:t>:</a:t>
            </a:r>
          </a:p>
          <a:p>
            <a:pPr algn="l"/>
            <a:r>
              <a:rPr lang="en-US" sz="8000" b="1" dirty="0"/>
              <a:t>Rebecca Free</a:t>
            </a:r>
            <a:r>
              <a:rPr lang="en-US" sz="8000" dirty="0"/>
              <a:t>, Theatre </a:t>
            </a:r>
          </a:p>
          <a:p>
            <a:pPr algn="l"/>
            <a:r>
              <a:rPr lang="en-US" sz="8000" b="1" dirty="0"/>
              <a:t>Mark Ingram</a:t>
            </a:r>
            <a:r>
              <a:rPr lang="en-US" sz="8000" dirty="0"/>
              <a:t>, French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2074338-4F0C-408D-ACD3-A06B68B51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98" y="4350063"/>
            <a:ext cx="3035022" cy="2276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3D601EE-4176-4B87-BF97-0D140A6ECB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950" y="2974870"/>
            <a:ext cx="3651460" cy="365146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B9723EAF-F1D4-45A9-9036-9BC849B8D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87" y="308566"/>
            <a:ext cx="3356291" cy="262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93351CD-00B2-41B9-B931-BA9A32330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" y="304696"/>
            <a:ext cx="1987297" cy="14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831" y="557462"/>
            <a:ext cx="3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 </a:t>
            </a:r>
            <a:r>
              <a:rPr lang="en-US" sz="2400" b="1" dirty="0" err="1"/>
              <a:t>Calenques</a:t>
            </a:r>
            <a:r>
              <a:rPr lang="en-US" sz="2400" b="1" dirty="0"/>
              <a:t> </a:t>
            </a:r>
            <a:r>
              <a:rPr lang="en-US" sz="2400" dirty="0"/>
              <a:t>with </a:t>
            </a:r>
          </a:p>
          <a:p>
            <a:r>
              <a:rPr lang="en-US" sz="2400" dirty="0"/>
              <a:t>the Conservatory </a:t>
            </a:r>
          </a:p>
          <a:p>
            <a:r>
              <a:rPr lang="en-US" sz="2400" dirty="0"/>
              <a:t>students!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424111D-5BB2-4A84-85A1-B776AC201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38" y="984182"/>
            <a:ext cx="2200275" cy="1657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C7AFCF4-C755-4F30-9697-B393A42BA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8" y="2943170"/>
            <a:ext cx="4660584" cy="3502766"/>
          </a:xfrm>
          <a:prstGeom prst="rect">
            <a:avLst/>
          </a:prstGeom>
        </p:spPr>
      </p:pic>
      <p:pic>
        <p:nvPicPr>
          <p:cNvPr id="5" name="Picture 4" descr="A group of people standing in front of a crowd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FFE29677-E3DA-4812-845E-326DE2A06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89" y="813349"/>
            <a:ext cx="5561506" cy="581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1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 result for la gare franche marseille">
            <a:extLst>
              <a:ext uri="{FF2B5EF4-FFF2-40B4-BE49-F238E27FC236}">
                <a16:creationId xmlns="" xmlns:a16="http://schemas.microsoft.com/office/drawing/2014/main" id="{F2B19E69-7306-4CCE-9400-B6F7EB352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5" y="2670048"/>
            <a:ext cx="6789109" cy="395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CC98617-48E6-462F-B07A-F66EA0BCC054}"/>
              </a:ext>
            </a:extLst>
          </p:cNvPr>
          <p:cNvSpPr/>
          <p:nvPr/>
        </p:nvSpPr>
        <p:spPr>
          <a:xfrm>
            <a:off x="771587" y="915722"/>
            <a:ext cx="7033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dirty="0">
                <a:solidFill>
                  <a:prstClr val="white"/>
                </a:solidFill>
                <a:latin typeface="Tw Cen MT"/>
              </a:rPr>
              <a:t>The </a:t>
            </a:r>
            <a:r>
              <a:rPr lang="en-US" sz="2800" b="1" dirty="0" err="1">
                <a:solidFill>
                  <a:prstClr val="white"/>
                </a:solidFill>
                <a:latin typeface="Tw Cen MT"/>
              </a:rPr>
              <a:t>Gare</a:t>
            </a:r>
            <a:r>
              <a:rPr lang="en-US" sz="2800" b="1" dirty="0">
                <a:solidFill>
                  <a:prstClr val="white"/>
                </a:solidFill>
                <a:latin typeface="Tw Cen MT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w Cen MT"/>
              </a:rPr>
              <a:t>Franche</a:t>
            </a:r>
            <a:r>
              <a:rPr lang="en-US" sz="2800" b="1" dirty="0" smtClean="0">
                <a:solidFill>
                  <a:prstClr val="white"/>
                </a:solidFill>
                <a:latin typeface="Tw Cen MT"/>
              </a:rPr>
              <a:t>, </a:t>
            </a:r>
          </a:p>
          <a:p>
            <a:pPr defTabSz="914400"/>
            <a:r>
              <a:rPr lang="en-US" sz="2800" b="1" dirty="0" smtClean="0">
                <a:solidFill>
                  <a:prstClr val="white"/>
                </a:solidFill>
                <a:latin typeface="Tw Cen MT"/>
              </a:rPr>
              <a:t>a dynamic neighborhood arts </a:t>
            </a:r>
            <a:r>
              <a:rPr lang="en-US" sz="2800" b="1" dirty="0">
                <a:solidFill>
                  <a:prstClr val="white"/>
                </a:solidFill>
                <a:latin typeface="Tw Cen MT"/>
              </a:rPr>
              <a:t>c</a:t>
            </a:r>
            <a:r>
              <a:rPr lang="en-US" sz="2800" b="1" dirty="0" smtClean="0">
                <a:solidFill>
                  <a:prstClr val="white"/>
                </a:solidFill>
                <a:latin typeface="Tw Cen MT"/>
              </a:rPr>
              <a:t>enter </a:t>
            </a:r>
          </a:p>
          <a:p>
            <a:pPr defTabSz="914400"/>
            <a:r>
              <a:rPr lang="en-US" sz="2800" b="1" dirty="0" smtClean="0">
                <a:solidFill>
                  <a:prstClr val="white"/>
                </a:solidFill>
                <a:latin typeface="Tw Cen MT"/>
              </a:rPr>
              <a:t>in the </a:t>
            </a:r>
            <a:r>
              <a:rPr lang="en-US" sz="2800" b="1" i="1" dirty="0" smtClean="0">
                <a:solidFill>
                  <a:prstClr val="white"/>
                </a:solidFill>
                <a:latin typeface="Tw Cen MT"/>
              </a:rPr>
              <a:t>quartiers </a:t>
            </a:r>
            <a:r>
              <a:rPr lang="en-US" sz="2800" b="1" i="1" dirty="0" err="1" smtClean="0">
                <a:solidFill>
                  <a:prstClr val="white"/>
                </a:solidFill>
                <a:latin typeface="Tw Cen MT"/>
              </a:rPr>
              <a:t>nords</a:t>
            </a:r>
            <a:r>
              <a:rPr lang="en-US" sz="2800" b="1" dirty="0" smtClean="0">
                <a:solidFill>
                  <a:prstClr val="white"/>
                </a:solidFill>
                <a:latin typeface="Tw Cen MT"/>
              </a:rPr>
              <a:t> of Marseille </a:t>
            </a:r>
            <a:endParaRPr lang="en-US" sz="2800" b="1" u="sng" dirty="0">
              <a:solidFill>
                <a:prstClr val="white"/>
              </a:solidFill>
              <a:latin typeface="Tw Cen MT"/>
            </a:endParaRPr>
          </a:p>
          <a:p>
            <a:pPr defTabSz="914400"/>
            <a:endParaRPr lang="en-US" sz="2400" i="1" dirty="0">
              <a:solidFill>
                <a:prstClr val="white"/>
              </a:solidFill>
              <a:latin typeface="Tw Cen M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ADE2EE-8B32-43B3-B578-E81DEC4A8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86" y="417576"/>
            <a:ext cx="4037076" cy="2691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FA647F1-D4D3-46BE-AE72-5DE46C053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63" y="3804580"/>
            <a:ext cx="4224528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1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C3B63C3-5038-4962-89C1-402B58AF9B21}"/>
              </a:ext>
            </a:extLst>
          </p:cNvPr>
          <p:cNvSpPr/>
          <p:nvPr/>
        </p:nvSpPr>
        <p:spPr>
          <a:xfrm>
            <a:off x="7350357" y="4528457"/>
            <a:ext cx="100791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i="1" dirty="0">
                <a:solidFill>
                  <a:prstClr val="white"/>
                </a:solidFill>
              </a:rPr>
              <a:t>Antigone performed by </a:t>
            </a:r>
            <a:endParaRPr lang="en-US" sz="2800" i="1" dirty="0" smtClean="0">
              <a:solidFill>
                <a:prstClr val="white"/>
              </a:solidFill>
            </a:endParaRPr>
          </a:p>
          <a:p>
            <a:pPr defTabSz="914400"/>
            <a:r>
              <a:rPr lang="en-US" sz="2800" i="1" dirty="0" smtClean="0">
                <a:solidFill>
                  <a:prstClr val="white"/>
                </a:solidFill>
              </a:rPr>
              <a:t>   the </a:t>
            </a:r>
            <a:r>
              <a:rPr lang="en-US" sz="2800" i="1" dirty="0">
                <a:solidFill>
                  <a:prstClr val="white"/>
                </a:solidFill>
              </a:rPr>
              <a:t>“Group of 15” </a:t>
            </a:r>
          </a:p>
          <a:p>
            <a:pPr defTabSz="914400"/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smtClean="0">
                <a:solidFill>
                  <a:prstClr val="white"/>
                </a:solidFill>
              </a:rPr>
              <a:t> (</a:t>
            </a:r>
            <a:r>
              <a:rPr lang="en-US" sz="2800" i="1" dirty="0">
                <a:solidFill>
                  <a:prstClr val="white"/>
                </a:solidFill>
              </a:rPr>
              <a:t>fifteen young actors from </a:t>
            </a:r>
          </a:p>
          <a:p>
            <a:pPr defTabSz="914400"/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i="1" dirty="0" smtClean="0">
                <a:solidFill>
                  <a:prstClr val="white"/>
                </a:solidFill>
              </a:rPr>
              <a:t>  the </a:t>
            </a:r>
            <a:r>
              <a:rPr lang="en-US" sz="2800" i="1" dirty="0">
                <a:solidFill>
                  <a:prstClr val="white"/>
                </a:solidFill>
              </a:rPr>
              <a:t>15</a:t>
            </a:r>
            <a:r>
              <a:rPr lang="en-US" sz="2800" i="1" baseline="30000" dirty="0">
                <a:solidFill>
                  <a:prstClr val="white"/>
                </a:solidFill>
              </a:rPr>
              <a:t>th</a:t>
            </a:r>
            <a:r>
              <a:rPr lang="en-US" sz="2800" i="1" dirty="0">
                <a:solidFill>
                  <a:prstClr val="white"/>
                </a:solidFill>
              </a:rPr>
              <a:t> arrondissement)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4FA3213-8568-4C65-9F56-2F94E0DC1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0" y="2641600"/>
            <a:ext cx="6106275" cy="40765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3400" y="2272268"/>
            <a:ext cx="3136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Photographs by Vincent </a:t>
            </a:r>
            <a:r>
              <a:rPr lang="en-US" dirty="0" err="1"/>
              <a:t>Beaume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92FCED5-54C3-44DA-977B-A6322AFCF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38" y="247746"/>
            <a:ext cx="6207246" cy="413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9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FE5B6A0-3540-44E3-904E-B97C998EFE05}"/>
              </a:ext>
            </a:extLst>
          </p:cNvPr>
          <p:cNvSpPr/>
          <p:nvPr/>
        </p:nvSpPr>
        <p:spPr>
          <a:xfrm>
            <a:off x="682168" y="704017"/>
            <a:ext cx="6399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“Group of 15” was an opportunity for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 people from all over Marseille to train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specialists in movement and acting.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72FBC0A-D5D6-4E44-8D89-C0E290247378}"/>
              </a:ext>
            </a:extLst>
          </p:cNvPr>
          <p:cNvSpPr/>
          <p:nvPr/>
        </p:nvSpPr>
        <p:spPr>
          <a:xfrm>
            <a:off x="1946097" y="6030005"/>
            <a:ext cx="3871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Rafaelli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actors.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C4470B1-6008-4A5C-82AD-D72134C3E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05" y="2358555"/>
            <a:ext cx="5375528" cy="3591214"/>
          </a:xfrm>
          <a:prstGeom prst="rect">
            <a:avLst/>
          </a:prstGeom>
        </p:spPr>
      </p:pic>
      <p:pic>
        <p:nvPicPr>
          <p:cNvPr id="6" name="Picture 5" descr="A group of people standing in front of a crowd&#10;&#10;Description generated with very high confidence">
            <a:extLst>
              <a:ext uri="{FF2B5EF4-FFF2-40B4-BE49-F238E27FC236}">
                <a16:creationId xmlns="" xmlns:a16="http://schemas.microsoft.com/office/drawing/2014/main" id="{66AFB066-8EC4-4F38-B84E-A2F6F50DC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974" y="342344"/>
            <a:ext cx="3871701" cy="58075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78680" y="6149896"/>
            <a:ext cx="3136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Photographs by Vincent </a:t>
            </a:r>
            <a:r>
              <a:rPr lang="en-US" dirty="0" err="1"/>
              <a:t>Beaume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5467" y="5659967"/>
            <a:ext cx="960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dirty="0"/>
              <a:t>Collaboration with Conservatory students on a street theatre procession. It started at the Alcazar Library and ended 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AEBAA13-9A63-4F01-A56E-1A6FC11E9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77" y="664815"/>
            <a:ext cx="3770947" cy="4740384"/>
          </a:xfrm>
          <a:prstGeom prst="rect">
            <a:avLst/>
          </a:prstGeom>
        </p:spPr>
      </p:pic>
      <p:pic>
        <p:nvPicPr>
          <p:cNvPr id="5" name="Picture 4" descr="A group of people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33D6A177-55EB-455B-AE9E-400AC6964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37" y="664815"/>
            <a:ext cx="5838489" cy="499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4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4708"/>
            <a:ext cx="11438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the </a:t>
            </a:r>
            <a:r>
              <a:rPr lang="en-US" sz="2800" dirty="0" err="1"/>
              <a:t>Gare</a:t>
            </a:r>
            <a:r>
              <a:rPr lang="en-US" sz="2800" dirty="0"/>
              <a:t> St. Charles, where “word cannons” shot poetry into the air, that 							students then read to passersby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AAC941-9A97-4709-9A98-37C33A23A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6" y="1148815"/>
            <a:ext cx="5617208" cy="4215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B83127A-F6BF-472E-8706-587585CB7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43" y="2353056"/>
            <a:ext cx="5627818" cy="421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7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1" y="575733"/>
            <a:ext cx="6942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/>
              <a:t>The experience inspired us to use </a:t>
            </a:r>
          </a:p>
          <a:p>
            <a:pPr lvl="1"/>
            <a:r>
              <a:rPr lang="en-US" sz="3200" dirty="0"/>
              <a:t>this photograph for the poster for </a:t>
            </a:r>
          </a:p>
          <a:p>
            <a:pPr lvl="1"/>
            <a:r>
              <a:rPr lang="en-US" sz="3200" dirty="0"/>
              <a:t>our capstone production in the fall </a:t>
            </a:r>
          </a:p>
        </p:txBody>
      </p:sp>
      <p:pic>
        <p:nvPicPr>
          <p:cNvPr id="8" name="Picture 7" descr="A crowd of people standing in front of a building&#10;&#10;Description generated with very high confidence">
            <a:extLst>
              <a:ext uri="{FF2B5EF4-FFF2-40B4-BE49-F238E27FC236}">
                <a16:creationId xmlns="" xmlns:a16="http://schemas.microsoft.com/office/drawing/2014/main" id="{098EE8F4-8D17-4AF9-A580-215044F51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88" y="2491984"/>
            <a:ext cx="5224440" cy="3920594"/>
          </a:xfrm>
          <a:prstGeom prst="rect">
            <a:avLst/>
          </a:prstGeom>
        </p:spPr>
      </p:pic>
      <p:pic>
        <p:nvPicPr>
          <p:cNvPr id="10" name="Picture 9" descr="A picture containing text&#10;&#10;Description generated with high confidence">
            <a:extLst>
              <a:ext uri="{FF2B5EF4-FFF2-40B4-BE49-F238E27FC236}">
                <a16:creationId xmlns="" xmlns:a16="http://schemas.microsoft.com/office/drawing/2014/main" id="{56A0995C-2796-46CA-A293-55E375CAF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155" y="445421"/>
            <a:ext cx="4611940" cy="59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0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334" y="5251880"/>
            <a:ext cx="12530666" cy="1835119"/>
          </a:xfrm>
        </p:spPr>
        <p:txBody>
          <a:bodyPr>
            <a:normAutofit/>
          </a:bodyPr>
          <a:lstStyle/>
          <a:p>
            <a:r>
              <a:rPr lang="en-US" dirty="0"/>
              <a:t>In</a:t>
            </a:r>
            <a:r>
              <a:rPr lang="en-US" dirty="0">
                <a:solidFill>
                  <a:srgbClr val="FFFF00"/>
                </a:solidFill>
              </a:rPr>
              <a:t> Paris</a:t>
            </a:r>
            <a:r>
              <a:rPr lang="en-US" dirty="0"/>
              <a:t>, we all stay at a hotel together. </a:t>
            </a:r>
          </a:p>
          <a:p>
            <a:r>
              <a:rPr lang="en-US" dirty="0"/>
              <a:t>In addition to classes, activities have included: 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May-June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Paris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24" y="1040712"/>
            <a:ext cx="3891520" cy="291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53A2130-1AE4-40E5-90F8-A3B18D74B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96" y="638948"/>
            <a:ext cx="3926434" cy="52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2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C93C435-EE17-44AF-A437-C475F7F0130F}"/>
              </a:ext>
            </a:extLst>
          </p:cNvPr>
          <p:cNvSpPr/>
          <p:nvPr/>
        </p:nvSpPr>
        <p:spPr>
          <a:xfrm>
            <a:off x="1258073" y="5242468"/>
            <a:ext cx="35869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Workshops with acting 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instructor Cécile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Cotté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0A3F9E8-BEDC-41E1-B4DC-F4C3D3D4B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73" y="512692"/>
            <a:ext cx="4419601" cy="4419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209F946-B1BA-4D78-8FE8-8EFE71D27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512692"/>
            <a:ext cx="5925044" cy="59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6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67BFFC8-76DC-4C76-ADA8-5B6CEFA6E8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414" y="1539240"/>
            <a:ext cx="4219832" cy="421983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F82B342-197A-458C-B542-0C0B77F1CB96}"/>
              </a:ext>
            </a:extLst>
          </p:cNvPr>
          <p:cNvSpPr/>
          <p:nvPr/>
        </p:nvSpPr>
        <p:spPr>
          <a:xfrm>
            <a:off x="301414" y="270664"/>
            <a:ext cx="34941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Performances at 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Comédie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Française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248550B-FC74-4E87-B8DF-B195240E826D}"/>
              </a:ext>
            </a:extLst>
          </p:cNvPr>
          <p:cNvSpPr txBox="1"/>
          <p:nvPr/>
        </p:nvSpPr>
        <p:spPr>
          <a:xfrm>
            <a:off x="2865120" y="5858533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/>
              <a:t>And time for seeing the city  </a:t>
            </a:r>
          </a:p>
        </p:txBody>
      </p:sp>
      <p:pic>
        <p:nvPicPr>
          <p:cNvPr id="8" name="Picture 3" descr="F:\April Files, 14\pics for PP\P1000340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784" y="3420556"/>
            <a:ext cx="3268991" cy="325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699" y="426720"/>
            <a:ext cx="2913371" cy="282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20" y="956464"/>
            <a:ext cx="4144305" cy="356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70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162E8468-8DD1-4EF9-8009-C5D187DB82B3}"/>
              </a:ext>
            </a:extLst>
          </p:cNvPr>
          <p:cNvSpPr txBox="1">
            <a:spLocks/>
          </p:cNvSpPr>
          <p:nvPr/>
        </p:nvSpPr>
        <p:spPr>
          <a:xfrm>
            <a:off x="241541" y="387961"/>
            <a:ext cx="4285890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00"/>
                </a:solidFill>
              </a:rPr>
              <a:t>3 parts</a:t>
            </a:r>
            <a:r>
              <a:rPr lang="en-US" sz="2800" dirty="0"/>
              <a:t>: </a:t>
            </a:r>
          </a:p>
          <a:p>
            <a:r>
              <a:rPr lang="en-US" sz="2800" dirty="0"/>
              <a:t>- 7 week pre-course (SP)</a:t>
            </a:r>
          </a:p>
          <a:p>
            <a:r>
              <a:rPr lang="en-US" sz="2800" dirty="0"/>
              <a:t>- 3 week ICA in May-June (Avignon, Marseille, &amp; Paris)</a:t>
            </a:r>
          </a:p>
          <a:p>
            <a:r>
              <a:rPr lang="en-US" sz="2800" dirty="0"/>
              <a:t>- 7 week post-course (FA) devoted to the capstone project: staging a French language production </a:t>
            </a:r>
          </a:p>
          <a:p>
            <a:endParaRPr lang="en-US" sz="2800" dirty="0"/>
          </a:p>
          <a:p>
            <a:pPr lvl="1">
              <a:buFont typeface="Wingdings 2" charset="2"/>
              <a:buNone/>
            </a:pPr>
            <a:endParaRPr lang="en-US" dirty="0"/>
          </a:p>
          <a:p>
            <a:pPr marL="365760" lvl="1" indent="0">
              <a:buFont typeface="Wingdings 2" charset="2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0E8CCC3-2640-4A70-B33C-15E8B6A27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88" y="2049913"/>
            <a:ext cx="6944724" cy="4609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B26A0A3-0D83-4D38-9ED7-6CFAB2762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72" y="260892"/>
            <a:ext cx="3506532" cy="232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D751874-C510-427A-9D19-D6437A399232}"/>
              </a:ext>
            </a:extLst>
          </p:cNvPr>
          <p:cNvSpPr txBox="1"/>
          <p:nvPr/>
        </p:nvSpPr>
        <p:spPr>
          <a:xfrm>
            <a:off x="4097663" y="1067345"/>
            <a:ext cx="563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000" i="1" dirty="0"/>
              <a:t>Une Petite </a:t>
            </a:r>
            <a:r>
              <a:rPr lang="en-US" sz="2000" i="1" dirty="0" err="1"/>
              <a:t>Tâche</a:t>
            </a:r>
            <a:r>
              <a:rPr lang="en-US" sz="2000" i="1" dirty="0"/>
              <a:t> </a:t>
            </a:r>
            <a:r>
              <a:rPr lang="en-US" sz="2000" i="1" dirty="0" err="1"/>
              <a:t>Verte</a:t>
            </a:r>
            <a:r>
              <a:rPr lang="en-US" sz="2000" dirty="0"/>
              <a:t> </a:t>
            </a:r>
          </a:p>
          <a:p>
            <a:pPr lvl="1" algn="ctr"/>
            <a:r>
              <a:rPr lang="en-US" sz="2000" b="1" dirty="0"/>
              <a:t>de Denise </a:t>
            </a:r>
            <a:r>
              <a:rPr lang="en-US" sz="2000" b="1" dirty="0" err="1"/>
              <a:t>Bonal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1749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12243" y="1743808"/>
            <a:ext cx="5715000" cy="541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the </a:t>
            </a:r>
            <a:r>
              <a:rPr lang="en-US" dirty="0">
                <a:solidFill>
                  <a:srgbClr val="FFFF00"/>
                </a:solidFill>
              </a:rPr>
              <a:t>7 weeks of Fall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   students prepare their roles </a:t>
            </a:r>
          </a:p>
          <a:p>
            <a:pPr marL="0" indent="0">
              <a:buNone/>
            </a:pPr>
            <a:r>
              <a:rPr lang="en-US" dirty="0"/>
              <a:t>   in the capstone project.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They work with Theatre </a:t>
            </a:r>
          </a:p>
          <a:p>
            <a:pPr marL="0" indent="0">
              <a:buNone/>
            </a:pPr>
            <a:r>
              <a:rPr lang="en-US" dirty="0" smtClean="0"/>
              <a:t>   Program </a:t>
            </a:r>
            <a:r>
              <a:rPr lang="en-US" dirty="0"/>
              <a:t>students &amp; faculty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to create </a:t>
            </a:r>
            <a:r>
              <a:rPr lang="en-US" dirty="0"/>
              <a:t>a French </a:t>
            </a:r>
            <a:r>
              <a:rPr lang="en-US" dirty="0" smtClean="0"/>
              <a:t>production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dirty="0"/>
              <a:t>with English supertitles).</a:t>
            </a:r>
          </a:p>
          <a:p>
            <a:pPr marL="685800" lvl="2" indent="0">
              <a:buNone/>
            </a:pPr>
            <a:r>
              <a:rPr lang="en-US" sz="3500" dirty="0"/>
              <a:t>   </a:t>
            </a:r>
            <a:r>
              <a:rPr lang="en-US" sz="5100" dirty="0"/>
              <a:t> </a:t>
            </a:r>
            <a:r>
              <a:rPr lang="en-US" sz="35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3200400"/>
            <a:ext cx="2590800" cy="1371600"/>
          </a:xfrm>
        </p:spPr>
        <p:txBody>
          <a:bodyPr/>
          <a:lstStyle/>
          <a:p>
            <a:r>
              <a:rPr lang="en-US" dirty="0"/>
              <a:t>An overview of the </a:t>
            </a:r>
          </a:p>
          <a:p>
            <a:r>
              <a:rPr lang="en-US" dirty="0"/>
              <a:t>post-travel stage </a:t>
            </a:r>
          </a:p>
          <a:p>
            <a:r>
              <a:rPr lang="en-US" dirty="0"/>
              <a:t>of the course. </a:t>
            </a:r>
          </a:p>
        </p:txBody>
      </p:sp>
      <p:pic>
        <p:nvPicPr>
          <p:cNvPr id="3074" name="Picture 2" descr="C:\Documents and Settings\mingram.GCADMIN\Desktop\Pict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60" y="3200400"/>
            <a:ext cx="2301240" cy="346904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B9E904-A1B9-4D4F-8C69-347F1DA16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22" y="724110"/>
            <a:ext cx="2269236" cy="23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7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91" y="1325774"/>
            <a:ext cx="4717651" cy="354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24520" y="5441020"/>
            <a:ext cx="5430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And the same puppet </a:t>
            </a:r>
          </a:p>
          <a:p>
            <a:pPr lvl="1"/>
            <a:r>
              <a:rPr lang="en-US" sz="2800" dirty="0"/>
              <a:t>in the actual performance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77800" y="365383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/>
              <a:t>Rehearsing with the giant caterpillar puppet of </a:t>
            </a:r>
          </a:p>
          <a:p>
            <a:pPr lvl="1"/>
            <a:r>
              <a:rPr lang="en-US" sz="2400" i="1" dirty="0"/>
              <a:t>					</a:t>
            </a:r>
            <a:r>
              <a:rPr lang="en-US" sz="2400" i="1" dirty="0" err="1"/>
              <a:t>Une</a:t>
            </a:r>
            <a:r>
              <a:rPr lang="en-US" sz="2400" i="1" dirty="0"/>
              <a:t> Petite </a:t>
            </a:r>
            <a:r>
              <a:rPr lang="en-US" sz="2400" i="1" dirty="0" err="1"/>
              <a:t>Tâche</a:t>
            </a:r>
            <a:r>
              <a:rPr lang="en-US" sz="2400" i="1" dirty="0"/>
              <a:t> </a:t>
            </a:r>
            <a:r>
              <a:rPr lang="en-US" sz="2400" i="1" dirty="0" err="1"/>
              <a:t>Verte</a:t>
            </a:r>
            <a:r>
              <a:rPr lang="en-US" sz="2400" dirty="0"/>
              <a:t> </a:t>
            </a:r>
          </a:p>
        </p:txBody>
      </p:sp>
      <p:pic>
        <p:nvPicPr>
          <p:cNvPr id="3" name="Picture 2" descr="A picture containing person, indoor&#10;&#10;Description generated with very high confidence">
            <a:extLst>
              <a:ext uri="{FF2B5EF4-FFF2-40B4-BE49-F238E27FC236}">
                <a16:creationId xmlns="" xmlns:a16="http://schemas.microsoft.com/office/drawing/2014/main" id="{EA40B558-0A19-466B-A52C-4251B5285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00" y="298943"/>
            <a:ext cx="4139423" cy="626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8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owerPoint\Resized photos for PowerPoint\Originals from PowerPoint\Medecin dancing, musicia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79" y="4465114"/>
            <a:ext cx="3074279" cy="203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23A60B-EB38-4493-9180-81186361E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5" y="280337"/>
            <a:ext cx="5464683" cy="3619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61C4E0-10CD-4CBD-A195-3B8A2E9CD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0" y="2294457"/>
            <a:ext cx="6357365" cy="42075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9DE7F5A-7A75-481F-A94D-F664149D2BDD}"/>
              </a:ext>
            </a:extLst>
          </p:cNvPr>
          <p:cNvSpPr/>
          <p:nvPr/>
        </p:nvSpPr>
        <p:spPr>
          <a:xfrm>
            <a:off x="6096000" y="1259224"/>
            <a:ext cx="4468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+mj-lt"/>
              </a:rPr>
              <a:t>This production drew on the musical talents of our actors</a:t>
            </a:r>
          </a:p>
        </p:txBody>
      </p:sp>
    </p:spTree>
    <p:extLst>
      <p:ext uri="{BB962C8B-B14F-4D97-AF65-F5344CB8AC3E}">
        <p14:creationId xmlns:p14="http://schemas.microsoft.com/office/powerpoint/2010/main" val="4078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5270" y="5566986"/>
            <a:ext cx="8568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For this play’s many roles, we cast other students, </a:t>
            </a:r>
          </a:p>
          <a:p>
            <a:pPr lvl="1"/>
            <a:r>
              <a:rPr lang="en-US" sz="2800" dirty="0"/>
              <a:t>        one alumnus, and two faculty members. </a:t>
            </a:r>
          </a:p>
        </p:txBody>
      </p:sp>
      <p:pic>
        <p:nvPicPr>
          <p:cNvPr id="7" name="Picture 2" descr="E:\PowerPoint\FR TH in Paris 11 and 13 PP\les pieds for ppp copy\DSC_3461PaulAndParents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270" y="904476"/>
            <a:ext cx="5208068" cy="447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C0E8AA-252E-4B9E-93DA-7F986CD85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63" y="336907"/>
            <a:ext cx="3966107" cy="61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2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:\PowerPoint\FR TH in Paris 11 and 13 PP\les pieds for ppp copy\DSC_3150Chorus1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33" y="3270068"/>
            <a:ext cx="4819433" cy="33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1482" y="2696436"/>
            <a:ext cx="1660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chorus</a:t>
            </a:r>
          </a:p>
        </p:txBody>
      </p:sp>
      <p:pic>
        <p:nvPicPr>
          <p:cNvPr id="4" name="Picture 4" descr="E:\PowerPoint\FR TH in Paris 11 and 13 PP\les pieds for ppp copy\DSC_3312AnjaliMaxen - Copy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6" y="228601"/>
            <a:ext cx="6795642" cy="451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7045" y="4938917"/>
            <a:ext cx="380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primary role in this play was shared by two actors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4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6EA34B0-17B0-4D61-9A6B-9AC7E25F8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8" y="3341517"/>
            <a:ext cx="2906339" cy="2702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A39D516-F1BA-4C24-A631-28788F6A8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755" y="877325"/>
            <a:ext cx="2490306" cy="3195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6D02E7E-5EC3-499A-B093-EFD8C80DF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33" y="353354"/>
            <a:ext cx="4114390" cy="61417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E4AEC0-588A-4E1F-A1A2-EE9006952DAF}"/>
              </a:ext>
            </a:extLst>
          </p:cNvPr>
          <p:cNvSpPr txBox="1"/>
          <p:nvPr/>
        </p:nvSpPr>
        <p:spPr>
          <a:xfrm>
            <a:off x="853387" y="1775093"/>
            <a:ext cx="3803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Three short plays by Canadian playwright </a:t>
            </a:r>
          </a:p>
          <a:p>
            <a:r>
              <a:rPr lang="en-US" sz="2400" b="1" dirty="0"/>
              <a:t>Michel Tremblay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08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4D09D8A-93BF-430A-8235-B3FD74A1F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014" y="326083"/>
            <a:ext cx="5848350" cy="3905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FB13317-27BC-4857-94BC-C42AC326C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364" y="2657856"/>
            <a:ext cx="2873387" cy="3827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BD453D3-92CC-4937-9264-14FCEF84A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34" y="3438144"/>
            <a:ext cx="2515559" cy="32262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24E92B6-BDA2-480C-810E-493BFC7A80EF}"/>
              </a:ext>
            </a:extLst>
          </p:cNvPr>
          <p:cNvSpPr/>
          <p:nvPr/>
        </p:nvSpPr>
        <p:spPr>
          <a:xfrm>
            <a:off x="4699545" y="4663045"/>
            <a:ext cx="3831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Some students have extensive acting experience while others are performing for the first time. 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619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B424568-CE0C-428D-88A8-30EB2A88F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1" y="327566"/>
            <a:ext cx="8652251" cy="62976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3AAAAD4-7E4B-4016-8D5C-13ECBDA78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67" y="244418"/>
            <a:ext cx="4120556" cy="27497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F3C655A-5B68-4056-A9DC-F78AD0D70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172" y="2910281"/>
            <a:ext cx="2724150" cy="3657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7CD74EF-3189-4C6E-AE3A-D8C0BBEB1CAF}"/>
              </a:ext>
            </a:extLst>
          </p:cNvPr>
          <p:cNvSpPr/>
          <p:nvPr/>
        </p:nvSpPr>
        <p:spPr>
          <a:xfrm>
            <a:off x="510265" y="614715"/>
            <a:ext cx="5137945" cy="46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7000"/>
              </a:lnSpc>
              <a:spcBef>
                <a:spcPts val="750"/>
              </a:spcBef>
            </a:pPr>
            <a:r>
              <a:rPr lang="fr-FR" sz="2400" dirty="0">
                <a:solidFill>
                  <a:schemeClr val="tx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Les danseuses du cabaret </a:t>
            </a:r>
            <a:r>
              <a:rPr lang="fr-FR" sz="2400" i="1" dirty="0">
                <a:solidFill>
                  <a:schemeClr val="tx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2400" i="1" dirty="0" err="1">
                <a:solidFill>
                  <a:schemeClr val="tx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Coconut</a:t>
            </a:r>
            <a:r>
              <a:rPr lang="fr-FR" sz="2400" i="1" dirty="0">
                <a:solidFill>
                  <a:schemeClr val="tx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Inn</a:t>
            </a:r>
            <a:endParaRPr lang="en-US" sz="2400" dirty="0">
              <a:solidFill>
                <a:schemeClr val="tx1">
                  <a:lumMod val="9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7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D62CDFC-63A1-4419-B11C-43CEA5768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69" y="3163256"/>
            <a:ext cx="5173545" cy="3449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783C52-8079-4AC5-8B11-3403C28CC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5" y="245714"/>
            <a:ext cx="1888150" cy="28326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82407DA-A50A-408F-A4FB-C1833061F88E}"/>
              </a:ext>
            </a:extLst>
          </p:cNvPr>
          <p:cNvSpPr txBox="1"/>
          <p:nvPr/>
        </p:nvSpPr>
        <p:spPr>
          <a:xfrm>
            <a:off x="7259842" y="638876"/>
            <a:ext cx="4641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Anaïs</a:t>
            </a:r>
            <a:r>
              <a:rPr lang="en-US" sz="2400" b="1" dirty="0"/>
              <a:t> Allais </a:t>
            </a:r>
            <a:r>
              <a:rPr lang="en-US" sz="2400" b="1" dirty="0" err="1"/>
              <a:t>Benbouali</a:t>
            </a:r>
            <a:r>
              <a:rPr lang="en-US" sz="2400" b="1" dirty="0"/>
              <a:t>, contemporary French playwright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E5C20D6-3056-4923-8B66-90A3BC16F08F}"/>
              </a:ext>
            </a:extLst>
          </p:cNvPr>
          <p:cNvSpPr txBox="1"/>
          <p:nvPr/>
        </p:nvSpPr>
        <p:spPr>
          <a:xfrm>
            <a:off x="374276" y="5387666"/>
            <a:ext cx="5197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Supertitles projected on both sides of the stage  </a:t>
            </a:r>
            <a:endParaRPr lang="en-US" sz="2000" dirty="0"/>
          </a:p>
        </p:txBody>
      </p:sp>
      <p:pic>
        <p:nvPicPr>
          <p:cNvPr id="3" name="Picture 2" descr="Two people standing in a dark room&#10;&#10;Description generated with high confidence">
            <a:extLst>
              <a:ext uri="{FF2B5EF4-FFF2-40B4-BE49-F238E27FC236}">
                <a16:creationId xmlns="" xmlns:a16="http://schemas.microsoft.com/office/drawing/2014/main" id="{63632EF2-9C1A-4928-9E04-6B0BB9D441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92" y="3185546"/>
            <a:ext cx="5040308" cy="3359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0A11C97-2543-4DC5-9894-FE6EF6EFC7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70" y="289722"/>
            <a:ext cx="2811972" cy="33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4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1EAE5DD-89EB-4AA5-9550-C96D027E4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" y="3414483"/>
            <a:ext cx="4702786" cy="31351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42576B3-844B-42E4-ABB5-E0966BBFF5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27" y="3956180"/>
            <a:ext cx="4625777" cy="2691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74A1DF-F526-411C-BDD8-5156C3AC4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83" y="352165"/>
            <a:ext cx="5417321" cy="3204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EE7CC0A-9679-4B0C-92E7-EE35A88F3A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08" y="748037"/>
            <a:ext cx="3619166" cy="2412585"/>
          </a:xfrm>
          <a:prstGeom prst="rect">
            <a:avLst/>
          </a:prstGeom>
        </p:spPr>
      </p:pic>
      <p:pic>
        <p:nvPicPr>
          <p:cNvPr id="6" name="Picture 5" descr="A person in a dark room&#10;&#10;Description generated with high confidence">
            <a:extLst>
              <a:ext uri="{FF2B5EF4-FFF2-40B4-BE49-F238E27FC236}">
                <a16:creationId xmlns="" xmlns:a16="http://schemas.microsoft.com/office/drawing/2014/main" id="{B07F62C2-C67A-4C39-BA32-0B54822FF7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70" y="3697378"/>
            <a:ext cx="2188464" cy="27980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77398C6-1318-4DEA-8647-26B2E7B39472}"/>
              </a:ext>
            </a:extLst>
          </p:cNvPr>
          <p:cNvSpPr/>
          <p:nvPr/>
        </p:nvSpPr>
        <p:spPr>
          <a:xfrm>
            <a:off x="536787" y="310897"/>
            <a:ext cx="6119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  <a:ea typeface="Calibri" panose="020F0502020204030204" pitchFamily="34" charset="0"/>
              </a:rPr>
              <a:t>The story of two young women, </a:t>
            </a:r>
          </a:p>
          <a:p>
            <a:r>
              <a:rPr lang="en-US" sz="2400" dirty="0">
                <a:latin typeface="+mj-lt"/>
                <a:ea typeface="Calibri" panose="020F0502020204030204" pitchFamily="34" charset="0"/>
              </a:rPr>
              <a:t>one French and </a:t>
            </a:r>
          </a:p>
          <a:p>
            <a:r>
              <a:rPr lang="en-US" sz="2400" dirty="0">
                <a:latin typeface="+mj-lt"/>
                <a:ea typeface="Calibri" panose="020F0502020204030204" pitchFamily="34" charset="0"/>
              </a:rPr>
              <a:t>one a refugee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169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14468" y="3273552"/>
            <a:ext cx="8370498" cy="524342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In France, we spend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FFFF00"/>
                </a:solidFill>
              </a:rPr>
              <a:t>1 week in Avignon </a:t>
            </a:r>
            <a:r>
              <a:rPr lang="en-US" sz="2800" dirty="0"/>
              <a:t>and the surrounding area, 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FFFF00"/>
                </a:solidFill>
              </a:rPr>
              <a:t>1 week in Marseille</a:t>
            </a:r>
            <a:r>
              <a:rPr lang="en-US" dirty="0"/>
              <a:t>, and 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FFFF00"/>
                </a:solidFill>
              </a:rPr>
              <a:t>1 week in Paris</a:t>
            </a:r>
            <a:r>
              <a:rPr lang="en-US" dirty="0"/>
              <a:t> </a:t>
            </a:r>
          </a:p>
          <a:p>
            <a:pPr marL="365760" lvl="1" indent="0">
              <a:spcBef>
                <a:spcPts val="1200"/>
              </a:spcBef>
              <a:buNone/>
            </a:pPr>
            <a:r>
              <a:rPr lang="en-US" dirty="0"/>
              <a:t>In Avignon, students stay with homestay families, attend classes, and see performances. Activities have included: 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May-June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 overview of the trip to France, starting with Avignon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96396EF-240D-4388-BF1B-6174391E0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48" y="308324"/>
            <a:ext cx="4652299" cy="349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3D2A1BE-700D-446E-81D9-E096DD41D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09" y="4066948"/>
            <a:ext cx="4524715" cy="25455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FF7CA21-560B-4E5A-8993-781ACEEDAE03}"/>
              </a:ext>
            </a:extLst>
          </p:cNvPr>
          <p:cNvSpPr/>
          <p:nvPr/>
        </p:nvSpPr>
        <p:spPr>
          <a:xfrm>
            <a:off x="158349" y="245509"/>
            <a:ext cx="12137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In the lobby display: a student-created Story Map about theatres and people visited abroad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6808AEE-2D34-4901-BF99-4BE1029314E0}"/>
              </a:ext>
            </a:extLst>
          </p:cNvPr>
          <p:cNvSpPr/>
          <p:nvPr/>
        </p:nvSpPr>
        <p:spPr>
          <a:xfrm>
            <a:off x="2894476" y="5790743"/>
            <a:ext cx="4524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After the final show, crew relax on </a:t>
            </a:r>
          </a:p>
          <a:p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part of the “cartographic” stage design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73D9D5D-3890-42B8-9EAA-4755D7F51061}"/>
              </a:ext>
            </a:extLst>
          </p:cNvPr>
          <p:cNvSpPr/>
          <p:nvPr/>
        </p:nvSpPr>
        <p:spPr>
          <a:xfrm>
            <a:off x="231631" y="683675"/>
            <a:ext cx="10271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http://istem.maps.arcgis.com/apps/Cascade/index.html?appid=08209ec3acdc41348b61c82a520cc843</a:t>
            </a:r>
          </a:p>
        </p:txBody>
      </p:sp>
      <p:pic>
        <p:nvPicPr>
          <p:cNvPr id="8" name="Picture 7" descr="A group of people standing in front of a building&#10;&#10;Description generated with very high confidence">
            <a:extLst>
              <a:ext uri="{FF2B5EF4-FFF2-40B4-BE49-F238E27FC236}">
                <a16:creationId xmlns="" xmlns:a16="http://schemas.microsoft.com/office/drawing/2014/main" id="{AE64236F-100A-4FE7-85DA-53CB97F24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6" y="1573338"/>
            <a:ext cx="6753225" cy="3981450"/>
          </a:xfrm>
          <a:prstGeom prst="rect">
            <a:avLst/>
          </a:prstGeom>
        </p:spPr>
      </p:pic>
      <p:pic>
        <p:nvPicPr>
          <p:cNvPr id="10" name="Picture 9" descr="A group of people standing in a room&#10;&#10;Description generated with very high confidence">
            <a:extLst>
              <a:ext uri="{FF2B5EF4-FFF2-40B4-BE49-F238E27FC236}">
                <a16:creationId xmlns="" xmlns:a16="http://schemas.microsoft.com/office/drawing/2014/main" id="{F3B2E7DF-6012-4DA8-9C26-0F42455C3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91" y="1288961"/>
            <a:ext cx="4023360" cy="25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mingram.GCADMIN\Desktop\cropped photos\Marseillais a Goucher, 13, 2 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967" y="4441365"/>
            <a:ext cx="2472969" cy="22515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24871" y="4577420"/>
            <a:ext cx="3581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Questions? </a:t>
            </a:r>
          </a:p>
          <a:p>
            <a:r>
              <a:rPr lang="en-US" sz="2400" b="1" dirty="0"/>
              <a:t>Mark Ingram: </a:t>
            </a:r>
            <a:r>
              <a:rPr lang="en-US" sz="2400" b="1" dirty="0">
                <a:hlinkClick r:id="rId3"/>
              </a:rPr>
              <a:t>mingram@goucher.edu</a:t>
            </a:r>
            <a:endParaRPr lang="en-US" sz="2400" b="1" dirty="0"/>
          </a:p>
          <a:p>
            <a:r>
              <a:rPr lang="en-US" sz="2400" b="1" dirty="0"/>
              <a:t>Rebecca Free: </a:t>
            </a:r>
            <a:r>
              <a:rPr lang="en-US" sz="2400" b="1" dirty="0">
                <a:hlinkClick r:id="rId4"/>
              </a:rPr>
              <a:t>rfree@goucher.edu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0" y="1058347"/>
            <a:ext cx="68378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+mj-lt"/>
                <a:cs typeface="Arial" panose="020B0604020202020204" pitchFamily="34" charset="0"/>
              </a:rPr>
              <a:t>About half our “alums” go on to study a full   semester in France, some with arts-related internships (e.g., the Louvre, La Compagnie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Graines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de Soleil, le </a:t>
            </a:r>
            <a:r>
              <a:rPr lang="fr-FR" sz="2400" dirty="0">
                <a:latin typeface="+mj-lt"/>
                <a:cs typeface="Arial" panose="020B0604020202020204" pitchFamily="34" charset="0"/>
              </a:rPr>
              <a:t>Théâtre de l’Opprimé, </a:t>
            </a:r>
          </a:p>
          <a:p>
            <a:pPr lvl="1"/>
            <a:r>
              <a:rPr lang="fr-FR" sz="2400" dirty="0">
                <a:latin typeface="+mj-lt"/>
                <a:cs typeface="Arial" panose="020B0604020202020204" pitchFamily="34" charset="0"/>
              </a:rPr>
              <a:t>Le Centre des Riches-Claires).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02" y="293935"/>
            <a:ext cx="5118416" cy="346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1F6661F-3BB6-48A4-BD04-433A086D6D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87" y="3267456"/>
            <a:ext cx="5778501" cy="32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757" y="61978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/>
              <a:t>An all-day Provençal cooking class led by three chefs </a:t>
            </a:r>
          </a:p>
        </p:txBody>
      </p:sp>
      <p:pic>
        <p:nvPicPr>
          <p:cNvPr id="6" name="Picture 2" descr="F:\April Files, 14\pics for PP\Marseillais a Goucher, 13, 2 143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772" y="3553409"/>
            <a:ext cx="2296515" cy="243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44890" y="6126262"/>
            <a:ext cx="327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Potatoes from the garden!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97F5BEF-9E47-444B-AA39-A54F5EC91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0" y="1384556"/>
            <a:ext cx="6589014" cy="4941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19B7F6F-6D98-4EDA-91BB-F823A698A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3" y="290596"/>
            <a:ext cx="3717417" cy="298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286" y="192477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Students rotate to stations in the kitchen, </a:t>
            </a:r>
          </a:p>
          <a:p>
            <a:r>
              <a:rPr lang="en-US" sz="3200" b="1" dirty="0"/>
              <a:t>learning techniques hands-on </a:t>
            </a:r>
          </a:p>
        </p:txBody>
      </p:sp>
      <p:pic>
        <p:nvPicPr>
          <p:cNvPr id="4" name="Picture 2" descr="C:\Documents and Settings\mingram.GCADMIN\Desktop\pics for PP\Copy of Marseillais a Goucher, 13, 2 1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170" y="1511808"/>
            <a:ext cx="4136664" cy="4999116"/>
          </a:xfrm>
          <a:prstGeom prst="rect">
            <a:avLst/>
          </a:prstGeom>
          <a:noFill/>
        </p:spPr>
      </p:pic>
      <p:pic>
        <p:nvPicPr>
          <p:cNvPr id="2052" name="Picture 4" descr="F:\April Files, 14\pics for PP\Marseillais a Goucher, 13, 2 162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51" y="1342090"/>
            <a:ext cx="2312770" cy="272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21966AB-E04E-4CC3-9190-79D4E7979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2" y="1952598"/>
            <a:ext cx="3791331" cy="4657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F342BDB-B72D-4EDE-AE58-14EB8D8D0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16" y="4139820"/>
            <a:ext cx="3300322" cy="247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5615" y="592127"/>
            <a:ext cx="621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After the cooking in the morning, </a:t>
            </a:r>
          </a:p>
        </p:txBody>
      </p:sp>
      <p:pic>
        <p:nvPicPr>
          <p:cNvPr id="4" name="Picture 3" descr="A group of people sitting around a dog&#10;&#10;Description generated with high confidence">
            <a:extLst>
              <a:ext uri="{FF2B5EF4-FFF2-40B4-BE49-F238E27FC236}">
                <a16:creationId xmlns="" xmlns:a16="http://schemas.microsoft.com/office/drawing/2014/main" id="{B1A6A851-B132-4C7B-93FE-090C67F3F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18" y="1416181"/>
            <a:ext cx="3042705" cy="5092195"/>
          </a:xfrm>
          <a:prstGeom prst="rect">
            <a:avLst/>
          </a:prstGeom>
        </p:spPr>
      </p:pic>
      <p:pic>
        <p:nvPicPr>
          <p:cNvPr id="7" name="Picture 6" descr="A group of people sitting at a table&#10;&#10;Description generated with very high confidence">
            <a:extLst>
              <a:ext uri="{FF2B5EF4-FFF2-40B4-BE49-F238E27FC236}">
                <a16:creationId xmlns="" xmlns:a16="http://schemas.microsoft.com/office/drawing/2014/main" id="{E3A49A96-93F5-44C5-B92C-6A428998E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52" y="736899"/>
            <a:ext cx="6212113" cy="46510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2BE860F-1057-44D9-AAE9-4CE072E50FA6}"/>
              </a:ext>
            </a:extLst>
          </p:cNvPr>
          <p:cNvSpPr/>
          <p:nvPr/>
        </p:nvSpPr>
        <p:spPr>
          <a:xfrm>
            <a:off x="5920445" y="5573375"/>
            <a:ext cx="4906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 late lunch with the chefs and friends </a:t>
            </a:r>
          </a:p>
        </p:txBody>
      </p:sp>
    </p:spTree>
    <p:extLst>
      <p:ext uri="{BB962C8B-B14F-4D97-AF65-F5344CB8AC3E}">
        <p14:creationId xmlns:p14="http://schemas.microsoft.com/office/powerpoint/2010/main" val="54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41219" y="1088136"/>
            <a:ext cx="4511590" cy="6432550"/>
          </a:xfr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>
                <a:solidFill>
                  <a:srgbClr val="FFFF00"/>
                </a:solidFill>
              </a:rPr>
              <a:t>Marseille</a:t>
            </a:r>
            <a:r>
              <a:rPr lang="en-US" dirty="0"/>
              <a:t>, we have met with students of the Marseille Theatre Conservatory and Professor Jean-Pierre </a:t>
            </a:r>
            <a:r>
              <a:rPr lang="en-US" dirty="0" err="1"/>
              <a:t>Raffaelli</a:t>
            </a:r>
            <a:r>
              <a:rPr lang="en-US" dirty="0"/>
              <a:t> . </a:t>
            </a:r>
          </a:p>
          <a:p>
            <a:r>
              <a:rPr lang="en-US" dirty="0"/>
              <a:t>Students get an extensive introduction to this fascinating city.</a:t>
            </a:r>
          </a:p>
          <a:p>
            <a:r>
              <a:rPr lang="en-US" dirty="0"/>
              <a:t>Activities have included: 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May-June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Marseille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="" xmlns:a16="http://schemas.microsoft.com/office/drawing/2014/main" id="{F1C06AEF-71B2-41C9-9FC3-6EC2F5CC1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58" y="1088136"/>
            <a:ext cx="3824290" cy="510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30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April Files, 14\pics for PP\Marseillais a Goucher, 13, 2 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2" y="3122762"/>
            <a:ext cx="2624400" cy="345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39089" y="536530"/>
            <a:ext cx="56930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/>
              <a:t>Tour of the </a:t>
            </a:r>
            <a:r>
              <a:rPr lang="en-US" sz="2800" dirty="0" err="1"/>
              <a:t>Panier</a:t>
            </a:r>
            <a:r>
              <a:rPr lang="en-US" sz="2800" dirty="0"/>
              <a:t> neighborhood,  </a:t>
            </a:r>
          </a:p>
          <a:p>
            <a:pPr lvl="1"/>
            <a:r>
              <a:rPr lang="en-US" sz="2800" dirty="0"/>
              <a:t>led by members of </a:t>
            </a:r>
          </a:p>
          <a:p>
            <a:pPr lvl="1"/>
            <a:r>
              <a:rPr lang="en-US" sz="2800" dirty="0"/>
              <a:t>local associations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60" y="1496547"/>
            <a:ext cx="2596752" cy="194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77" y="3674948"/>
            <a:ext cx="2597326" cy="238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707883" y="6178925"/>
            <a:ext cx="4388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/>
              <a:t>Jean-Pierre </a:t>
            </a:r>
            <a:r>
              <a:rPr lang="en-US" sz="2000" b="1" dirty="0" err="1"/>
              <a:t>Raffaell</a:t>
            </a:r>
            <a:r>
              <a:rPr lang="en-US" sz="2000" dirty="0" err="1"/>
              <a:t>i</a:t>
            </a:r>
            <a:r>
              <a:rPr lang="en-US" sz="2000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16F6146-F08C-4173-85BB-2E6C271C4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31" y="1464204"/>
            <a:ext cx="5887385" cy="511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6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29728" y="401741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dirty="0"/>
              <a:t>A boat trip to the Château </a:t>
            </a:r>
            <a:r>
              <a:rPr lang="en-US" sz="2800" dirty="0" err="1"/>
              <a:t>d’If</a:t>
            </a:r>
            <a:r>
              <a:rPr lang="en-US" sz="2800" dirty="0"/>
              <a:t> and </a:t>
            </a:r>
            <a:r>
              <a:rPr lang="en-US" sz="2800" dirty="0" err="1"/>
              <a:t>Frioul</a:t>
            </a:r>
            <a:r>
              <a:rPr lang="en-US" sz="2800" dirty="0"/>
              <a:t> Islands </a:t>
            </a:r>
          </a:p>
          <a:p>
            <a:pPr lvl="1" algn="ctr"/>
            <a:r>
              <a:rPr lang="en-US" sz="2800" dirty="0"/>
              <a:t>with </a:t>
            </a:r>
            <a:r>
              <a:rPr lang="en-US" sz="2800" dirty="0" err="1"/>
              <a:t>Goucher</a:t>
            </a:r>
            <a:r>
              <a:rPr lang="en-US" sz="2800" dirty="0"/>
              <a:t> and Conservatory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0AE7B3-13F9-4C03-9C49-17095F89A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6" y="1524342"/>
            <a:ext cx="3731651" cy="4969554"/>
          </a:xfrm>
          <a:prstGeom prst="rect">
            <a:avLst/>
          </a:prstGeom>
        </p:spPr>
      </p:pic>
      <p:pic>
        <p:nvPicPr>
          <p:cNvPr id="5" name="Picture 4" descr="A group of people on a beach&#10;&#10;Description generated with very high confidence">
            <a:extLst>
              <a:ext uri="{FF2B5EF4-FFF2-40B4-BE49-F238E27FC236}">
                <a16:creationId xmlns="" xmlns:a16="http://schemas.microsoft.com/office/drawing/2014/main" id="{9F6DCED2-338A-4A76-BB2C-14DC52B0E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25" y="1524342"/>
            <a:ext cx="6572093" cy="493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3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:fade thruBlk="1"/>
      </p:transition>
    </mc:Choice>
    <mc:Fallback xmlns="">
      <p:transition spd="slow" advTm="6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755</TotalTime>
  <Words>651</Words>
  <Application>Microsoft Office PowerPoint</Application>
  <PresentationFormat>Widescreen</PresentationFormat>
  <Paragraphs>107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Bookman Old Style</vt:lpstr>
      <vt:lpstr>Calibri</vt:lpstr>
      <vt:lpstr>Times New Roman</vt:lpstr>
      <vt:lpstr>Tw Cen MT</vt:lpstr>
      <vt:lpstr>Wingdings 2</vt:lpstr>
      <vt:lpstr>Thatch</vt:lpstr>
      <vt:lpstr>1_Thatch</vt:lpstr>
      <vt:lpstr>French Theatre in  Paris and Marseille   Next: Spring 2019!</vt:lpstr>
      <vt:lpstr>PowerPoint Presentation</vt:lpstr>
      <vt:lpstr>May-June</vt:lpstr>
      <vt:lpstr>PowerPoint Presentation</vt:lpstr>
      <vt:lpstr>PowerPoint Presentation</vt:lpstr>
      <vt:lpstr>PowerPoint Presentation</vt:lpstr>
      <vt:lpstr>May-June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May-June</vt:lpstr>
      <vt:lpstr>PowerPoint Presentation</vt:lpstr>
      <vt:lpstr>PowerPoint Presentation</vt:lpstr>
      <vt:lpstr>Fall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Cyberguys</dc:creator>
  <cp:lastModifiedBy>Kluga, Matt</cp:lastModifiedBy>
  <cp:revision>95</cp:revision>
  <dcterms:created xsi:type="dcterms:W3CDTF">2018-04-22T13:54:22Z</dcterms:created>
  <dcterms:modified xsi:type="dcterms:W3CDTF">2018-08-09T18:10:32Z</dcterms:modified>
</cp:coreProperties>
</file>